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01" r:id="rId2"/>
    <p:sldId id="273" r:id="rId3"/>
    <p:sldId id="302" r:id="rId4"/>
    <p:sldId id="303" r:id="rId5"/>
    <p:sldId id="304" r:id="rId6"/>
    <p:sldId id="305" r:id="rId7"/>
    <p:sldId id="306" r:id="rId8"/>
    <p:sldId id="310" r:id="rId9"/>
    <p:sldId id="307"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B2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30" autoAdjust="0"/>
    <p:restoredTop sz="94660"/>
  </p:normalViewPr>
  <p:slideViewPr>
    <p:cSldViewPr>
      <p:cViewPr varScale="1">
        <p:scale>
          <a:sx n="117" d="100"/>
          <a:sy n="117" d="100"/>
        </p:scale>
        <p:origin x="1746"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A7F236BF-7F00-424E-B712-8B1873B6113B}" type="datetimeFigureOut">
              <a:rPr lang="en-US" smtClean="0"/>
              <a:t>1/19/2019</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ED53B41-845F-46DF-8E84-FE3D599C9192}" type="slidenum">
              <a:rPr lang="en-US" smtClean="0"/>
              <a:t>‹#›</a:t>
            </a:fld>
            <a:endParaRPr lang="en-US"/>
          </a:p>
        </p:txBody>
      </p:sp>
    </p:spTree>
    <p:extLst>
      <p:ext uri="{BB962C8B-B14F-4D97-AF65-F5344CB8AC3E}">
        <p14:creationId xmlns:p14="http://schemas.microsoft.com/office/powerpoint/2010/main" val="2381995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pPr>
              <a:defRPr/>
            </a:pPr>
            <a:fld id="{7576EDDE-B6F9-4106-B6B2-369F76182CDD}" type="datetimeFigureOut">
              <a:rPr lang="en-US"/>
              <a:pPr>
                <a:defRPr/>
              </a:pPr>
              <a:t>1/19/2019</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pPr>
              <a:defRPr/>
            </a:pPr>
            <a:fld id="{3A00B0B5-4A13-4BEE-A37E-2E462F6DD7F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AutoShape 4"/>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AutoShape 5"/>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8" name="Rectangle 10"/>
          <p:cNvSpPr txBox="1">
            <a:spLocks noChangeArrowheads="1"/>
          </p:cNvSpPr>
          <p:nvPr userDrawn="1"/>
        </p:nvSpPr>
        <p:spPr>
          <a:xfrm>
            <a:off x="6553200" y="6248400"/>
            <a:ext cx="2133600" cy="457200"/>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E00DBEA3-1F90-48DE-82AD-15C849F351CF}" type="slidenum">
              <a:rPr lang="en-US" altLang="en-US" sz="1200" smtClean="0">
                <a:solidFill>
                  <a:srgbClr val="898989"/>
                </a:solidFill>
              </a:rPr>
              <a:pPr algn="r" eaLnBrk="1" hangingPunct="1">
                <a:defRPr/>
              </a:pPr>
              <a:t>‹#›</a:t>
            </a:fld>
            <a:endParaRPr lang="en-US" altLang="en-US" sz="1200" smtClean="0">
              <a:solidFill>
                <a:srgbClr val="898989"/>
              </a:solidFill>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a:lvl1pPr>
          </a:lstStyle>
          <a:p>
            <a:pPr>
              <a:defRPr/>
            </a:pPr>
            <a:fld id="{778B7E16-C42A-4FE9-9D53-EB6BEE17D2F3}" type="datetimeFigureOut">
              <a:rPr lang="en-US"/>
              <a:pPr>
                <a:defRPr/>
              </a:pPr>
              <a:t>1/19/2019</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DB45BAA8-8F16-4689-A993-8738D1DABC9E}" type="slidenum">
              <a:rPr lang="en-US" altLang="en-US"/>
              <a:pPr>
                <a:defRPr/>
              </a:pPr>
              <a:t>‹#›</a:t>
            </a:fld>
            <a:endParaRPr lang="en-US" altLang="en-US"/>
          </a:p>
        </p:txBody>
      </p:sp>
    </p:spTree>
    <p:extLst>
      <p:ext uri="{BB962C8B-B14F-4D97-AF65-F5344CB8AC3E}">
        <p14:creationId xmlns:p14="http://schemas.microsoft.com/office/powerpoint/2010/main" val="3787406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9F775A-A453-4DF6-87FE-420D0B32A010}" type="datetimeFigureOut">
              <a:rPr lang="en-US"/>
              <a:pPr>
                <a:defRPr/>
              </a:pPr>
              <a:t>1/19/2019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B23E0C-B958-4DF7-A7D0-68D10FDC45BE}" type="slidenum">
              <a:rPr lang="en-US" altLang="en-US"/>
              <a:pPr>
                <a:defRPr/>
              </a:pPr>
              <a:t>‹#›</a:t>
            </a:fld>
            <a:endParaRPr lang="en-US" altLang="en-US"/>
          </a:p>
        </p:txBody>
      </p:sp>
    </p:spTree>
    <p:extLst>
      <p:ext uri="{BB962C8B-B14F-4D97-AF65-F5344CB8AC3E}">
        <p14:creationId xmlns:p14="http://schemas.microsoft.com/office/powerpoint/2010/main" val="100013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3668F8-AD50-4196-BA0F-3D94799808E1}" type="datetimeFigureOut">
              <a:rPr lang="en-US"/>
              <a:pPr>
                <a:defRPr/>
              </a:pPr>
              <a:t>1/19/2019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196FE1-19A6-4BF5-87CA-A5305A6D97A6}" type="slidenum">
              <a:rPr lang="en-US" altLang="en-US"/>
              <a:pPr>
                <a:defRPr/>
              </a:pPr>
              <a:t>‹#›</a:t>
            </a:fld>
            <a:endParaRPr lang="en-US" altLang="en-US"/>
          </a:p>
        </p:txBody>
      </p:sp>
    </p:spTree>
    <p:extLst>
      <p:ext uri="{BB962C8B-B14F-4D97-AF65-F5344CB8AC3E}">
        <p14:creationId xmlns:p14="http://schemas.microsoft.com/office/powerpoint/2010/main" val="219626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143000" y="1524000"/>
            <a:ext cx="7010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2"/>
          <p:cNvGrpSpPr>
            <a:grpSpLocks/>
          </p:cNvGrpSpPr>
          <p:nvPr userDrawn="1"/>
        </p:nvGrpSpPr>
        <p:grpSpPr bwMode="auto">
          <a:xfrm>
            <a:off x="-3222625" y="304800"/>
            <a:ext cx="4365625" cy="4724400"/>
            <a:chOff x="-2030" y="192"/>
            <a:chExt cx="2750" cy="2976"/>
          </a:xfrm>
        </p:grpSpPr>
        <p:sp>
          <p:nvSpPr>
            <p:cNvPr id="6" name="AutoShape 4"/>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AutoShape 5"/>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600200" y="1600200"/>
            <a:ext cx="7086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E798DB35-0154-42DB-ADAA-EE7C1CE7F4C9}" type="datetimeFigureOut">
              <a:rPr lang="en-US"/>
              <a:pPr>
                <a:defRPr/>
              </a:pPr>
              <a:t>1/19/2019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CA4DE317-4465-49E9-9CAC-FEEEA90B34B3}" type="slidenum">
              <a:rPr lang="en-US" altLang="en-US"/>
              <a:pPr>
                <a:defRPr/>
              </a:pPr>
              <a:t>‹#›</a:t>
            </a:fld>
            <a:endParaRPr lang="en-US" altLang="en-US"/>
          </a:p>
        </p:txBody>
      </p:sp>
    </p:spTree>
    <p:extLst>
      <p:ext uri="{BB962C8B-B14F-4D97-AF65-F5344CB8AC3E}">
        <p14:creationId xmlns:p14="http://schemas.microsoft.com/office/powerpoint/2010/main" val="288447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3A55C2-FBBE-4D89-9CC7-143C5E92CCB9}" type="datetimeFigureOut">
              <a:rPr lang="en-US"/>
              <a:pPr>
                <a:defRPr/>
              </a:pPr>
              <a:t>1/19/2019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A8C160-457C-4895-8429-C9F8E8199C7C}" type="slidenum">
              <a:rPr lang="en-US" altLang="en-US"/>
              <a:pPr>
                <a:defRPr/>
              </a:pPr>
              <a:t>‹#›</a:t>
            </a:fld>
            <a:endParaRPr lang="en-US" altLang="en-US"/>
          </a:p>
        </p:txBody>
      </p:sp>
    </p:spTree>
    <p:extLst>
      <p:ext uri="{BB962C8B-B14F-4D97-AF65-F5344CB8AC3E}">
        <p14:creationId xmlns:p14="http://schemas.microsoft.com/office/powerpoint/2010/main" val="1912248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3D28F96-339D-431A-A0B4-582B0910A5FB}" type="datetimeFigureOut">
              <a:rPr lang="en-US"/>
              <a:pPr>
                <a:defRPr/>
              </a:pPr>
              <a:t>1/19/2019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C3CFD9-4557-4F66-96E8-98C82207B5D9}" type="slidenum">
              <a:rPr lang="en-US" altLang="en-US"/>
              <a:pPr>
                <a:defRPr/>
              </a:pPr>
              <a:t>‹#›</a:t>
            </a:fld>
            <a:endParaRPr lang="en-US" altLang="en-US"/>
          </a:p>
        </p:txBody>
      </p:sp>
    </p:spTree>
    <p:extLst>
      <p:ext uri="{BB962C8B-B14F-4D97-AF65-F5344CB8AC3E}">
        <p14:creationId xmlns:p14="http://schemas.microsoft.com/office/powerpoint/2010/main" val="254247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642F9E-DA95-483A-A196-5F581DEBCEB5}" type="datetimeFigureOut">
              <a:rPr lang="en-US"/>
              <a:pPr>
                <a:defRPr/>
              </a:pPr>
              <a:t>1/19/2019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9692AC7-977A-4E79-BEDB-01CC3E1D0C53}" type="slidenum">
              <a:rPr lang="en-US" altLang="en-US"/>
              <a:pPr>
                <a:defRPr/>
              </a:pPr>
              <a:t>‹#›</a:t>
            </a:fld>
            <a:endParaRPr lang="en-US" altLang="en-US"/>
          </a:p>
        </p:txBody>
      </p:sp>
    </p:spTree>
    <p:extLst>
      <p:ext uri="{BB962C8B-B14F-4D97-AF65-F5344CB8AC3E}">
        <p14:creationId xmlns:p14="http://schemas.microsoft.com/office/powerpoint/2010/main" val="295592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4833D8-31D4-4DFB-8D24-9EFCDB23F019}" type="datetimeFigureOut">
              <a:rPr lang="en-US"/>
              <a:pPr>
                <a:defRPr/>
              </a:pPr>
              <a:t>1/19/2019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4D8E2B-12B7-4688-875B-BDA264BB5501}" type="slidenum">
              <a:rPr lang="en-US" altLang="en-US"/>
              <a:pPr>
                <a:defRPr/>
              </a:pPr>
              <a:t>‹#›</a:t>
            </a:fld>
            <a:endParaRPr lang="en-US" altLang="en-US"/>
          </a:p>
        </p:txBody>
      </p:sp>
    </p:spTree>
    <p:extLst>
      <p:ext uri="{BB962C8B-B14F-4D97-AF65-F5344CB8AC3E}">
        <p14:creationId xmlns:p14="http://schemas.microsoft.com/office/powerpoint/2010/main" val="251272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669ED4-06E6-4E65-A6F9-1F5F6A9E7B65}" type="datetimeFigureOut">
              <a:rPr lang="en-US"/>
              <a:pPr>
                <a:defRPr/>
              </a:pPr>
              <a:t>1/19/2019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BBD1FAA-DAED-4432-8C1B-9402F97EC852}" type="slidenum">
              <a:rPr lang="en-US" altLang="en-US"/>
              <a:pPr>
                <a:defRPr/>
              </a:pPr>
              <a:t>‹#›</a:t>
            </a:fld>
            <a:endParaRPr lang="en-US" altLang="en-US"/>
          </a:p>
        </p:txBody>
      </p:sp>
    </p:spTree>
    <p:extLst>
      <p:ext uri="{BB962C8B-B14F-4D97-AF65-F5344CB8AC3E}">
        <p14:creationId xmlns:p14="http://schemas.microsoft.com/office/powerpoint/2010/main" val="192004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9D5539-6D42-4CA3-B013-26A208155C94}" type="datetimeFigureOut">
              <a:rPr lang="en-US"/>
              <a:pPr>
                <a:defRPr/>
              </a:pPr>
              <a:t>1/19/2019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99F57-C09A-48D7-A5AE-D200454A958C}" type="slidenum">
              <a:rPr lang="en-US" altLang="en-US"/>
              <a:pPr>
                <a:defRPr/>
              </a:pPr>
              <a:t>‹#›</a:t>
            </a:fld>
            <a:endParaRPr lang="en-US" altLang="en-US"/>
          </a:p>
        </p:txBody>
      </p:sp>
    </p:spTree>
    <p:extLst>
      <p:ext uri="{BB962C8B-B14F-4D97-AF65-F5344CB8AC3E}">
        <p14:creationId xmlns:p14="http://schemas.microsoft.com/office/powerpoint/2010/main" val="167730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E57B55-C174-4B4B-A8C9-313515F1E445}" type="datetimeFigureOut">
              <a:rPr lang="en-US"/>
              <a:pPr>
                <a:defRPr/>
              </a:pPr>
              <a:t>1/19/2019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697D29-2C75-4421-ACE4-DFD6B0B46023}" type="slidenum">
              <a:rPr lang="en-US" altLang="en-US"/>
              <a:pPr>
                <a:defRPr/>
              </a:pPr>
              <a:t>‹#›</a:t>
            </a:fld>
            <a:endParaRPr lang="en-US" altLang="en-US"/>
          </a:p>
        </p:txBody>
      </p:sp>
    </p:spTree>
    <p:extLst>
      <p:ext uri="{BB962C8B-B14F-4D97-AF65-F5344CB8AC3E}">
        <p14:creationId xmlns:p14="http://schemas.microsoft.com/office/powerpoint/2010/main" val="2879445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76CE110-9196-496B-A7FE-E4B7B56840DF}" type="datetimeFigureOut">
              <a:rPr lang="en-US"/>
              <a:pPr>
                <a:defRPr/>
              </a:pPr>
              <a:t>1/19/2019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CA1FB99-579B-41F3-A6E0-9B5E2227AA9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3.0/" TargetMode="External"/><Relationship Id="rId2" Type="http://schemas.openxmlformats.org/officeDocument/2006/relationships/hyperlink" Target="https://vtechworks.lib.vt.edu/handle/10919/84848"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commons.wikimedia.org/wiki/Category:Figures_from_Fundamentals_of_Business_by_Skripa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reativecommons.org/licenses/by-nc-sa/3.0/" TargetMode="External"/><Relationship Id="rId2" Type="http://schemas.openxmlformats.org/officeDocument/2006/relationships/hyperlink" Target="http://hdl.handle.net/10919/70961"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creativecommons.org/licenses/by-nc-sa/3.0/" TargetMode="External"/><Relationship Id="rId2" Type="http://schemas.openxmlformats.org/officeDocument/2006/relationships/hyperlink" Target="http://hdl.handle.net/10919/70961"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sa/3.0/" TargetMode="External"/><Relationship Id="rId2" Type="http://schemas.openxmlformats.org/officeDocument/2006/relationships/hyperlink" Target="http://hdl.handle.net/10919/70961"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Category:Figures_from_Fundamentals_of_Business_by_Skripak"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Category:Figures_from_Fundamentals_of_Business_by_Skripak"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Category:Figures_from_Fundamentals_of_Business_by_Skripak"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ommons.wikimedia.org/wiki/Category:Figures_from_Fundamentals_of_Business_by_Skripa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Accounting and Financial Information</a:t>
            </a:r>
            <a:endParaRPr lang="en-US" dirty="0"/>
          </a:p>
        </p:txBody>
      </p:sp>
      <p:sp>
        <p:nvSpPr>
          <p:cNvPr id="7" name="Rectangle 4"/>
          <p:cNvSpPr>
            <a:spLocks noChangeArrowheads="1"/>
          </p:cNvSpPr>
          <p:nvPr/>
        </p:nvSpPr>
        <p:spPr bwMode="auto">
          <a:xfrm>
            <a:off x="3817937" y="6567488"/>
            <a:ext cx="51736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100" dirty="0">
                <a:latin typeface="Arial" panose="020B0604020202020204" pitchFamily="34" charset="0"/>
              </a:rPr>
              <a:t>Download this book for free </a:t>
            </a:r>
            <a:r>
              <a:rPr lang="en-US" altLang="en-US" sz="1100" dirty="0" smtClean="0">
                <a:latin typeface="Arial" panose="020B0604020202020204" pitchFamily="34" charset="0"/>
              </a:rPr>
              <a:t>at: </a:t>
            </a:r>
            <a:r>
              <a:rPr lang="en-US" altLang="en-US" sz="1100" dirty="0" smtClean="0">
                <a:latin typeface="Arial" panose="020B0604020202020204" pitchFamily="34" charset="0"/>
                <a:hlinkClick r:id="rId2"/>
              </a:rPr>
              <a:t>https</a:t>
            </a:r>
            <a:r>
              <a:rPr lang="en-US" altLang="en-US" sz="1100" dirty="0">
                <a:latin typeface="Arial" panose="020B0604020202020204" pitchFamily="34" charset="0"/>
                <a:hlinkClick r:id="rId2"/>
              </a:rPr>
              <a:t>://</a:t>
            </a:r>
            <a:r>
              <a:rPr lang="en-US" altLang="en-US" sz="1100" dirty="0" smtClean="0">
                <a:latin typeface="Arial" panose="020B0604020202020204" pitchFamily="34" charset="0"/>
                <a:hlinkClick r:id="rId2"/>
              </a:rPr>
              <a:t>vtechworks.lib.vt.edu/handle/10919/84848</a:t>
            </a:r>
            <a:r>
              <a:rPr lang="en-US" altLang="en-US" sz="1100" dirty="0" smtClean="0">
                <a:latin typeface="Arial" panose="020B0604020202020204" pitchFamily="34" charset="0"/>
              </a:rPr>
              <a:t> </a:t>
            </a:r>
            <a:endParaRPr lang="en-US" altLang="en-US" sz="1100" dirty="0"/>
          </a:p>
        </p:txBody>
      </p:sp>
      <p:sp>
        <p:nvSpPr>
          <p:cNvPr id="8" name="TextBox 1"/>
          <p:cNvSpPr txBox="1">
            <a:spLocks noChangeArrowheads="1"/>
          </p:cNvSpPr>
          <p:nvPr/>
        </p:nvSpPr>
        <p:spPr bwMode="auto">
          <a:xfrm>
            <a:off x="23813" y="6572250"/>
            <a:ext cx="300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200">
                <a:latin typeface="Arial" panose="020B0604020202020204" pitchFamily="34" charset="0"/>
              </a:rPr>
              <a:t>Adapted from </a:t>
            </a:r>
            <a:r>
              <a:rPr lang="en-US" altLang="en-US" sz="1200" i="1">
                <a:latin typeface="Arial" panose="020B0604020202020204" pitchFamily="34" charset="0"/>
              </a:rPr>
              <a:t>Fundamentals of Business </a:t>
            </a:r>
            <a:endParaRPr lang="en-US" altLang="en-US" sz="1200">
              <a:latin typeface="Arial" panose="020B0604020202020204" pitchFamily="34" charset="0"/>
            </a:endParaRPr>
          </a:p>
        </p:txBody>
      </p:sp>
      <p:pic>
        <p:nvPicPr>
          <p:cNvPr id="9" name="Picture 1569" descr="BY-NC-SA" title="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6621916"/>
            <a:ext cx="922337" cy="17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6206320"/>
            <a:ext cx="7631705" cy="369332"/>
          </a:xfrm>
          <a:prstGeom prst="rect">
            <a:avLst/>
          </a:prstGeom>
          <a:noFill/>
        </p:spPr>
        <p:txBody>
          <a:bodyPr wrap="none" rtlCol="0">
            <a:spAutoFit/>
          </a:bodyPr>
          <a:lstStyle/>
          <a:p>
            <a:r>
              <a:rPr lang="en-US" sz="1600" dirty="0" smtClean="0"/>
              <a:t>©William Klinger. This </a:t>
            </a:r>
            <a:r>
              <a:rPr lang="en-US" sz="1600" dirty="0"/>
              <a:t>work is licensed under a </a:t>
            </a:r>
            <a:r>
              <a:rPr lang="en-US" sz="1600" dirty="0">
                <a:hlinkClick r:id="rId5"/>
              </a:rPr>
              <a:t>Creative Commons Attribution 4.0 </a:t>
            </a:r>
            <a:r>
              <a:rPr lang="en-US" sz="1600" dirty="0" smtClean="0">
                <a:hlinkClick r:id="rId5"/>
              </a:rPr>
              <a:t>license</a:t>
            </a:r>
            <a:r>
              <a:rPr lang="en-US" dirty="0"/>
              <a:t> </a:t>
            </a:r>
            <a:endParaRPr lang="en-US" dirty="0"/>
          </a:p>
        </p:txBody>
      </p:sp>
      <p:pic>
        <p:nvPicPr>
          <p:cNvPr id="1026" name="Picture 2" descr="https://mirrors.creativecommons.org/presskit/buttons/88x31/png/b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4105" y="6276998"/>
            <a:ext cx="716164" cy="25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787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Sheet</a:t>
            </a:r>
            <a:endParaRPr lang="en-US" dirty="0"/>
          </a:p>
        </p:txBody>
      </p:sp>
      <p:sp>
        <p:nvSpPr>
          <p:cNvPr id="3" name="Content Placeholder 2"/>
          <p:cNvSpPr>
            <a:spLocks noGrp="1"/>
          </p:cNvSpPr>
          <p:nvPr>
            <p:ph idx="1"/>
          </p:nvPr>
        </p:nvSpPr>
        <p:spPr/>
        <p:txBody>
          <a:bodyPr/>
          <a:lstStyle/>
          <a:p>
            <a:r>
              <a:rPr lang="en-US" dirty="0" smtClean="0"/>
              <a:t>Shows value of firm </a:t>
            </a:r>
            <a:r>
              <a:rPr lang="en-US" i="1" dirty="0" smtClean="0"/>
              <a:t>on the books</a:t>
            </a:r>
          </a:p>
          <a:p>
            <a:pPr lvl="1"/>
            <a:r>
              <a:rPr lang="en-US" dirty="0" smtClean="0"/>
              <a:t>On a given date</a:t>
            </a:r>
          </a:p>
          <a:p>
            <a:pPr lvl="1"/>
            <a:r>
              <a:rPr lang="en-US" dirty="0" smtClean="0"/>
              <a:t>Monthly, quarterly, or fiscal year</a:t>
            </a:r>
          </a:p>
          <a:p>
            <a:r>
              <a:rPr lang="en-US" dirty="0" smtClean="0"/>
              <a:t>Assets – what a firm owns</a:t>
            </a:r>
          </a:p>
          <a:p>
            <a:r>
              <a:rPr lang="en-US" dirty="0" smtClean="0"/>
              <a:t>Liabilities – what a firm owes</a:t>
            </a:r>
          </a:p>
          <a:p>
            <a:r>
              <a:rPr lang="en-US" dirty="0" smtClean="0"/>
              <a:t>Owners’ Equity – owners’ investment</a:t>
            </a:r>
          </a:p>
          <a:p>
            <a:r>
              <a:rPr lang="en-US" dirty="0" smtClean="0"/>
              <a:t>Fundamental accounting equation</a:t>
            </a:r>
          </a:p>
          <a:p>
            <a:pPr marL="857250" lvl="2" indent="0">
              <a:buNone/>
            </a:pPr>
            <a:r>
              <a:rPr lang="en-US" sz="2000" dirty="0" smtClean="0"/>
              <a:t>Assets = Liabilities + Owners’ Equity</a:t>
            </a:r>
          </a:p>
          <a:p>
            <a:pPr marL="857250" lvl="2" indent="0">
              <a:buNone/>
            </a:pPr>
            <a:r>
              <a:rPr lang="en-US" sz="2000" dirty="0" smtClean="0"/>
              <a:t>                          or</a:t>
            </a:r>
          </a:p>
          <a:p>
            <a:pPr marL="857250" lvl="2" indent="0">
              <a:buNone/>
            </a:pPr>
            <a:r>
              <a:rPr lang="en-US" sz="2000" dirty="0" smtClean="0"/>
              <a:t>Owners’ Equity = Assets - Liabilities</a:t>
            </a:r>
          </a:p>
        </p:txBody>
      </p:sp>
    </p:spTree>
    <p:extLst>
      <p:ext uri="{BB962C8B-B14F-4D97-AF65-F5344CB8AC3E}">
        <p14:creationId xmlns:p14="http://schemas.microsoft.com/office/powerpoint/2010/main" val="1102618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Sheet</a:t>
            </a:r>
            <a:endParaRPr lang="en-US" dirty="0"/>
          </a:p>
        </p:txBody>
      </p:sp>
      <p:sp>
        <p:nvSpPr>
          <p:cNvPr id="3" name="Content Placeholder 2"/>
          <p:cNvSpPr>
            <a:spLocks noGrp="1"/>
          </p:cNvSpPr>
          <p:nvPr>
            <p:ph idx="1"/>
          </p:nvPr>
        </p:nvSpPr>
        <p:spPr/>
        <p:txBody>
          <a:bodyPr/>
          <a:lstStyle/>
          <a:p>
            <a:pPr marL="0" indent="0">
              <a:buNone/>
            </a:pPr>
            <a:r>
              <a:rPr lang="en-US" dirty="0" smtClean="0"/>
              <a:t>Give examples of:</a:t>
            </a:r>
          </a:p>
          <a:p>
            <a:r>
              <a:rPr lang="en-US" dirty="0" smtClean="0"/>
              <a:t>Assets</a:t>
            </a:r>
          </a:p>
          <a:p>
            <a:r>
              <a:rPr lang="en-US" dirty="0" smtClean="0"/>
              <a:t>Liabilities</a:t>
            </a:r>
            <a:endParaRPr lang="en-US" dirty="0"/>
          </a:p>
        </p:txBody>
      </p:sp>
    </p:spTree>
    <p:extLst>
      <p:ext uri="{BB962C8B-B14F-4D97-AF65-F5344CB8AC3E}">
        <p14:creationId xmlns:p14="http://schemas.microsoft.com/office/powerpoint/2010/main" val="3229180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Sheet</a:t>
            </a:r>
            <a:endParaRPr lang="en-US" sz="3200" dirty="0"/>
          </a:p>
        </p:txBody>
      </p:sp>
      <p:graphicFrame>
        <p:nvGraphicFramePr>
          <p:cNvPr id="4" name="Content Placeholder 3" descr="Assets equals liabilities plus owners' equity." title="balance sheet"/>
          <p:cNvGraphicFramePr>
            <a:graphicFrameLocks noGrp="1"/>
          </p:cNvGraphicFramePr>
          <p:nvPr>
            <p:ph idx="1"/>
            <p:extLst>
              <p:ext uri="{D42A27DB-BD31-4B8C-83A1-F6EECF244321}">
                <p14:modId xmlns:p14="http://schemas.microsoft.com/office/powerpoint/2010/main" val="3402768316"/>
              </p:ext>
            </p:extLst>
          </p:nvPr>
        </p:nvGraphicFramePr>
        <p:xfrm>
          <a:off x="2133600" y="1676400"/>
          <a:ext cx="4876800" cy="2996820"/>
        </p:xfrm>
        <a:graphic>
          <a:graphicData uri="http://schemas.openxmlformats.org/drawingml/2006/table">
            <a:tbl>
              <a:tblPr firstRow="1" firstCol="1" bandRow="1">
                <a:tableStyleId>{5C22544A-7EE6-4342-B048-85BDC9FD1C3A}</a:tableStyleId>
              </a:tblPr>
              <a:tblGrid>
                <a:gridCol w="2438400">
                  <a:extLst>
                    <a:ext uri="{9D8B030D-6E8A-4147-A177-3AD203B41FA5}">
                      <a16:colId xmlns:a16="http://schemas.microsoft.com/office/drawing/2014/main" val="733214613"/>
                    </a:ext>
                  </a:extLst>
                </a:gridCol>
                <a:gridCol w="2438400">
                  <a:extLst>
                    <a:ext uri="{9D8B030D-6E8A-4147-A177-3AD203B41FA5}">
                      <a16:colId xmlns:a16="http://schemas.microsoft.com/office/drawing/2014/main" val="3348771469"/>
                    </a:ext>
                  </a:extLst>
                </a:gridCol>
              </a:tblGrid>
              <a:tr h="990600">
                <a:tc gridSpan="2">
                  <a:txBody>
                    <a:bodyPr/>
                    <a:lstStyle/>
                    <a:p>
                      <a:pPr marL="0" marR="0" indent="0" algn="ctr">
                        <a:lnSpc>
                          <a:spcPct val="100000"/>
                        </a:lnSpc>
                        <a:spcBef>
                          <a:spcPts val="0"/>
                        </a:spcBef>
                        <a:spcAft>
                          <a:spcPts val="0"/>
                        </a:spcAft>
                      </a:pPr>
                      <a:r>
                        <a:rPr lang="en-US" sz="3200" dirty="0">
                          <a:effectLst/>
                        </a:rPr>
                        <a:t>Stress-Buster Company</a:t>
                      </a:r>
                      <a:endParaRPr lang="en-US" sz="1200" dirty="0">
                        <a:effectLst/>
                      </a:endParaRPr>
                    </a:p>
                    <a:p>
                      <a:pPr marL="0" marR="0" indent="0" algn="ctr">
                        <a:lnSpc>
                          <a:spcPct val="100000"/>
                        </a:lnSpc>
                        <a:spcBef>
                          <a:spcPts val="0"/>
                        </a:spcBef>
                        <a:spcAft>
                          <a:spcPts val="0"/>
                        </a:spcAft>
                      </a:pPr>
                      <a:r>
                        <a:rPr lang="en-US" sz="1200" dirty="0">
                          <a:effectLst/>
                        </a:rPr>
                        <a:t>Balance Sheet</a:t>
                      </a:r>
                    </a:p>
                    <a:p>
                      <a:pPr marL="0" marR="0" indent="0" algn="ctr">
                        <a:lnSpc>
                          <a:spcPct val="100000"/>
                        </a:lnSpc>
                        <a:spcBef>
                          <a:spcPts val="0"/>
                        </a:spcBef>
                        <a:spcAft>
                          <a:spcPts val="0"/>
                        </a:spcAft>
                      </a:pPr>
                      <a:r>
                        <a:rPr lang="en-US" sz="1200" dirty="0">
                          <a:effectLst/>
                        </a:rPr>
                        <a:t>As of September 1, </a:t>
                      </a:r>
                      <a:r>
                        <a:rPr lang="en-US" sz="1200" dirty="0" smtClean="0">
                          <a:effectLst/>
                        </a:rPr>
                        <a:t>2016</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tc>
                <a:tc hMerge="1">
                  <a:txBody>
                    <a:bodyPr/>
                    <a:lstStyle/>
                    <a:p>
                      <a:endParaRPr lang="en-US"/>
                    </a:p>
                  </a:txBody>
                  <a:tcPr/>
                </a:tc>
                <a:extLst>
                  <a:ext uri="{0D108BD9-81ED-4DB2-BD59-A6C34878D82A}">
                    <a16:rowId xmlns:a16="http://schemas.microsoft.com/office/drawing/2014/main" val="3253576102"/>
                  </a:ext>
                </a:extLst>
              </a:tr>
              <a:tr h="334370">
                <a:tc>
                  <a:txBody>
                    <a:bodyPr/>
                    <a:lstStyle/>
                    <a:p>
                      <a:pPr marL="0" marR="0" indent="0">
                        <a:lnSpc>
                          <a:spcPct val="150000"/>
                        </a:lnSpc>
                        <a:spcBef>
                          <a:spcPts val="600"/>
                        </a:spcBef>
                        <a:spcAft>
                          <a:spcPts val="600"/>
                        </a:spcAft>
                      </a:pPr>
                      <a:r>
                        <a:rPr lang="en-US" sz="1200">
                          <a:effectLst/>
                        </a:rPr>
                        <a:t>Assets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nSpc>
                          <a:spcPct val="150000"/>
                        </a:lnSpc>
                        <a:spcBef>
                          <a:spcPts val="600"/>
                        </a:spcBef>
                        <a:spcAft>
                          <a:spcPts val="600"/>
                        </a:spcAft>
                      </a:pPr>
                      <a:r>
                        <a:rPr lang="en-US" sz="1200" dirty="0">
                          <a:effectLst/>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tc>
                <a:extLst>
                  <a:ext uri="{0D108BD9-81ED-4DB2-BD59-A6C34878D82A}">
                    <a16:rowId xmlns:a16="http://schemas.microsoft.com/office/drawing/2014/main" val="984890679"/>
                  </a:ext>
                </a:extLst>
              </a:tr>
              <a:tr h="334370">
                <a:tc>
                  <a:txBody>
                    <a:bodyPr/>
                    <a:lstStyle/>
                    <a:p>
                      <a:pPr marL="457200" marR="0" indent="0">
                        <a:lnSpc>
                          <a:spcPct val="150000"/>
                        </a:lnSpc>
                        <a:spcBef>
                          <a:spcPts val="600"/>
                        </a:spcBef>
                        <a:spcAft>
                          <a:spcPts val="600"/>
                        </a:spcAft>
                      </a:pPr>
                      <a:r>
                        <a:rPr lang="en-US" sz="1200">
                          <a:effectLst/>
                        </a:rPr>
                        <a:t>Cash</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457200" marR="0" indent="0" algn="r">
                        <a:lnSpc>
                          <a:spcPct val="150000"/>
                        </a:lnSpc>
                        <a:spcBef>
                          <a:spcPts val="600"/>
                        </a:spcBef>
                        <a:spcAft>
                          <a:spcPts val="600"/>
                        </a:spcAft>
                      </a:pPr>
                      <a:r>
                        <a:rPr lang="en-US" sz="1200">
                          <a:effectLst/>
                        </a:rPr>
                        <a:t>$600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tc>
                <a:extLst>
                  <a:ext uri="{0D108BD9-81ED-4DB2-BD59-A6C34878D82A}">
                    <a16:rowId xmlns:a16="http://schemas.microsoft.com/office/drawing/2014/main" val="3769210167"/>
                  </a:ext>
                </a:extLst>
              </a:tr>
              <a:tr h="334370">
                <a:tc>
                  <a:txBody>
                    <a:bodyPr/>
                    <a:lstStyle/>
                    <a:p>
                      <a:pPr marL="0" marR="0" indent="0">
                        <a:lnSpc>
                          <a:spcPct val="150000"/>
                        </a:lnSpc>
                        <a:spcBef>
                          <a:spcPts val="600"/>
                        </a:spcBef>
                        <a:spcAft>
                          <a:spcPts val="600"/>
                        </a:spcAft>
                      </a:pPr>
                      <a:r>
                        <a:rPr lang="en-US" sz="1200">
                          <a:effectLst/>
                        </a:rPr>
                        <a:t>Liabilities and Owner’s Equity</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r">
                        <a:lnSpc>
                          <a:spcPct val="150000"/>
                        </a:lnSpc>
                        <a:spcBef>
                          <a:spcPts val="600"/>
                        </a:spcBef>
                        <a:spcAft>
                          <a:spcPts val="600"/>
                        </a:spcAft>
                      </a:pPr>
                      <a:r>
                        <a:rPr lang="en-US" sz="1200">
                          <a:effectLst/>
                        </a:rPr>
                        <a:t>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tc>
                <a:extLst>
                  <a:ext uri="{0D108BD9-81ED-4DB2-BD59-A6C34878D82A}">
                    <a16:rowId xmlns:a16="http://schemas.microsoft.com/office/drawing/2014/main" val="2470890262"/>
                  </a:ext>
                </a:extLst>
              </a:tr>
              <a:tr h="334370">
                <a:tc>
                  <a:txBody>
                    <a:bodyPr/>
                    <a:lstStyle/>
                    <a:p>
                      <a:pPr marL="457200" marR="0" indent="0">
                        <a:lnSpc>
                          <a:spcPct val="150000"/>
                        </a:lnSpc>
                        <a:spcBef>
                          <a:spcPts val="600"/>
                        </a:spcBef>
                        <a:spcAft>
                          <a:spcPts val="600"/>
                        </a:spcAft>
                      </a:pPr>
                      <a:r>
                        <a:rPr lang="en-US" sz="1200">
                          <a:effectLst/>
                        </a:rPr>
                        <a:t>Liabilities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457200" marR="0" indent="0" algn="r">
                        <a:lnSpc>
                          <a:spcPct val="150000"/>
                        </a:lnSpc>
                        <a:spcBef>
                          <a:spcPts val="600"/>
                        </a:spcBef>
                        <a:spcAft>
                          <a:spcPts val="600"/>
                        </a:spcAft>
                      </a:pPr>
                      <a:r>
                        <a:rPr lang="en-US" sz="1200">
                          <a:effectLst/>
                        </a:rPr>
                        <a:t>400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tc>
                <a:extLst>
                  <a:ext uri="{0D108BD9-81ED-4DB2-BD59-A6C34878D82A}">
                    <a16:rowId xmlns:a16="http://schemas.microsoft.com/office/drawing/2014/main" val="3757933919"/>
                  </a:ext>
                </a:extLst>
              </a:tr>
              <a:tr h="334370">
                <a:tc>
                  <a:txBody>
                    <a:bodyPr/>
                    <a:lstStyle/>
                    <a:p>
                      <a:pPr marL="457200" marR="0" indent="0">
                        <a:lnSpc>
                          <a:spcPct val="150000"/>
                        </a:lnSpc>
                        <a:spcBef>
                          <a:spcPts val="600"/>
                        </a:spcBef>
                        <a:spcAft>
                          <a:spcPts val="600"/>
                        </a:spcAft>
                      </a:pPr>
                      <a:r>
                        <a:rPr lang="en-US" sz="1200">
                          <a:effectLst/>
                        </a:rPr>
                        <a:t>Owner’s Equity</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457200" marR="0" indent="0" algn="r">
                        <a:lnSpc>
                          <a:spcPct val="150000"/>
                        </a:lnSpc>
                        <a:spcBef>
                          <a:spcPts val="600"/>
                        </a:spcBef>
                        <a:spcAft>
                          <a:spcPts val="600"/>
                        </a:spcAft>
                      </a:pPr>
                      <a:r>
                        <a:rPr lang="en-US" sz="1200">
                          <a:effectLst/>
                        </a:rPr>
                        <a:t>200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tc>
                <a:extLst>
                  <a:ext uri="{0D108BD9-81ED-4DB2-BD59-A6C34878D82A}">
                    <a16:rowId xmlns:a16="http://schemas.microsoft.com/office/drawing/2014/main" val="2781637334"/>
                  </a:ext>
                </a:extLst>
              </a:tr>
              <a:tr h="334370">
                <a:tc>
                  <a:txBody>
                    <a:bodyPr/>
                    <a:lstStyle/>
                    <a:p>
                      <a:pPr marL="0" marR="0" indent="0">
                        <a:lnSpc>
                          <a:spcPct val="150000"/>
                        </a:lnSpc>
                        <a:spcBef>
                          <a:spcPts val="600"/>
                        </a:spcBef>
                        <a:spcAft>
                          <a:spcPts val="600"/>
                        </a:spcAft>
                      </a:pPr>
                      <a:r>
                        <a:rPr lang="en-US" sz="1200">
                          <a:effectLst/>
                        </a:rPr>
                        <a:t>Total Liabilities and Owner’s Equity</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r">
                        <a:lnSpc>
                          <a:spcPct val="150000"/>
                        </a:lnSpc>
                        <a:spcBef>
                          <a:spcPts val="600"/>
                        </a:spcBef>
                        <a:spcAft>
                          <a:spcPts val="600"/>
                        </a:spcAft>
                      </a:pPr>
                      <a:r>
                        <a:rPr lang="en-US" sz="1200" dirty="0">
                          <a:effectLst/>
                        </a:rPr>
                        <a:t>$600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tc>
                <a:extLst>
                  <a:ext uri="{0D108BD9-81ED-4DB2-BD59-A6C34878D82A}">
                    <a16:rowId xmlns:a16="http://schemas.microsoft.com/office/drawing/2014/main" val="2291986772"/>
                  </a:ext>
                </a:extLst>
              </a:tr>
            </a:tbl>
          </a:graphicData>
        </a:graphic>
      </p:graphicFrame>
      <p:sp>
        <p:nvSpPr>
          <p:cNvPr id="6" name="TextBox 5"/>
          <p:cNvSpPr txBox="1"/>
          <p:nvPr/>
        </p:nvSpPr>
        <p:spPr>
          <a:xfrm>
            <a:off x="1143000" y="5029200"/>
            <a:ext cx="7339253" cy="923330"/>
          </a:xfrm>
          <a:prstGeom prst="rect">
            <a:avLst/>
          </a:prstGeom>
          <a:noFill/>
        </p:spPr>
        <p:txBody>
          <a:bodyPr wrap="none" rtlCol="0">
            <a:spAutoFit/>
          </a:bodyPr>
          <a:lstStyle/>
          <a:p>
            <a:r>
              <a:rPr lang="en-US" dirty="0" smtClean="0">
                <a:solidFill>
                  <a:schemeClr val="accent1"/>
                </a:solidFill>
              </a:rPr>
              <a:t>Assets</a:t>
            </a:r>
            <a:r>
              <a:rPr lang="en-US" dirty="0" smtClean="0"/>
              <a:t> – What a company </a:t>
            </a:r>
            <a:r>
              <a:rPr lang="en-US" i="1" dirty="0" smtClean="0"/>
              <a:t>owns</a:t>
            </a:r>
          </a:p>
          <a:p>
            <a:r>
              <a:rPr lang="en-US" dirty="0" smtClean="0">
                <a:solidFill>
                  <a:schemeClr val="accent1"/>
                </a:solidFill>
              </a:rPr>
              <a:t>Liabilities</a:t>
            </a:r>
            <a:r>
              <a:rPr lang="en-US" dirty="0" smtClean="0"/>
              <a:t> – What a company </a:t>
            </a:r>
            <a:r>
              <a:rPr lang="en-US" i="1" dirty="0" smtClean="0"/>
              <a:t>owes</a:t>
            </a:r>
          </a:p>
          <a:p>
            <a:r>
              <a:rPr lang="en-US" dirty="0" smtClean="0">
                <a:solidFill>
                  <a:schemeClr val="accent1"/>
                </a:solidFill>
              </a:rPr>
              <a:t>Owners’ Equity </a:t>
            </a:r>
            <a:r>
              <a:rPr lang="en-US" dirty="0" smtClean="0"/>
              <a:t>– Owners’ investment, value of the company – on the books.</a:t>
            </a:r>
            <a:endParaRPr lang="en-US" dirty="0"/>
          </a:p>
        </p:txBody>
      </p:sp>
      <p:sp>
        <p:nvSpPr>
          <p:cNvPr id="9" name="TextBox 1"/>
          <p:cNvSpPr txBox="1">
            <a:spLocks noChangeArrowheads="1"/>
          </p:cNvSpPr>
          <p:nvPr/>
        </p:nvSpPr>
        <p:spPr bwMode="auto">
          <a:xfrm>
            <a:off x="157163" y="6581775"/>
            <a:ext cx="8623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100" dirty="0" smtClean="0">
                <a:latin typeface="Arial" panose="020B0604020202020204" pitchFamily="34" charset="0"/>
              </a:rPr>
              <a:t>Figure </a:t>
            </a:r>
            <a:r>
              <a:rPr lang="en-US" altLang="en-US" sz="1100" dirty="0">
                <a:latin typeface="Arial" panose="020B0604020202020204" pitchFamily="34" charset="0"/>
              </a:rPr>
              <a:t>CC BY 4.0. Retrieved from: </a:t>
            </a:r>
            <a:r>
              <a:rPr lang="en-US" altLang="en-US" sz="1100" u="sng" dirty="0">
                <a:latin typeface="Arial" panose="020B0604020202020204" pitchFamily="34" charset="0"/>
                <a:hlinkClick r:id="rId2"/>
              </a:rPr>
              <a:t>https://commons.wikimedia.org/wiki/Category:Figures_from_Fundamentals_of_Business_by_Skripak</a:t>
            </a:r>
            <a:endParaRPr lang="en-US" altLang="en-US" sz="1100" dirty="0">
              <a:latin typeface="Arial" panose="020B0604020202020204" pitchFamily="34" charset="0"/>
            </a:endParaRPr>
          </a:p>
        </p:txBody>
      </p:sp>
    </p:spTree>
    <p:extLst>
      <p:ext uri="{BB962C8B-B14F-4D97-AF65-F5344CB8AC3E}">
        <p14:creationId xmlns:p14="http://schemas.microsoft.com/office/powerpoint/2010/main" val="2528048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Breakeven Analysis</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Answers the question:</a:t>
            </a:r>
          </a:p>
          <a:p>
            <a:pPr marL="0" indent="0">
              <a:buNone/>
            </a:pPr>
            <a:r>
              <a:rPr lang="en-US" sz="2800" dirty="0" smtClean="0"/>
              <a:t>How much do I have to sell to break even?</a:t>
            </a:r>
          </a:p>
          <a:p>
            <a:pPr marL="0" indent="0">
              <a:buNone/>
            </a:pPr>
            <a:endParaRPr lang="en-US" sz="1000" dirty="0"/>
          </a:p>
          <a:p>
            <a:r>
              <a:rPr lang="en-US" sz="2800" dirty="0" smtClean="0">
                <a:solidFill>
                  <a:schemeClr val="accent1"/>
                </a:solidFill>
              </a:rPr>
              <a:t>Fixed costs</a:t>
            </a:r>
          </a:p>
          <a:p>
            <a:pPr lvl="1"/>
            <a:r>
              <a:rPr lang="en-US" sz="2400" dirty="0" smtClean="0"/>
              <a:t>Do not change with number sold</a:t>
            </a:r>
          </a:p>
          <a:p>
            <a:pPr lvl="1"/>
            <a:r>
              <a:rPr lang="en-US" sz="2400" dirty="0" smtClean="0"/>
              <a:t>E.g. rent, advertising, insurance</a:t>
            </a:r>
          </a:p>
          <a:p>
            <a:r>
              <a:rPr lang="en-US" sz="2800" dirty="0" smtClean="0">
                <a:solidFill>
                  <a:schemeClr val="accent1"/>
                </a:solidFill>
              </a:rPr>
              <a:t>Variable costs</a:t>
            </a:r>
          </a:p>
          <a:p>
            <a:pPr lvl="1"/>
            <a:r>
              <a:rPr lang="en-US" sz="2400" dirty="0" smtClean="0"/>
              <a:t>Depend upon number sold</a:t>
            </a:r>
          </a:p>
          <a:p>
            <a:pPr lvl="1"/>
            <a:r>
              <a:rPr lang="en-US" sz="2400" dirty="0" smtClean="0"/>
              <a:t>E.g. material costs, shipping</a:t>
            </a:r>
          </a:p>
          <a:p>
            <a:r>
              <a:rPr lang="en-US" sz="2800" dirty="0" smtClean="0">
                <a:solidFill>
                  <a:schemeClr val="accent1"/>
                </a:solidFill>
              </a:rPr>
              <a:t>Contribution margin</a:t>
            </a:r>
          </a:p>
          <a:p>
            <a:pPr lvl="1"/>
            <a:r>
              <a:rPr lang="en-US" sz="2400" dirty="0" smtClean="0"/>
              <a:t>Gross profit on each sale</a:t>
            </a:r>
          </a:p>
          <a:p>
            <a:endParaRPr lang="en-US" sz="2800" dirty="0"/>
          </a:p>
        </p:txBody>
      </p:sp>
    </p:spTree>
    <p:extLst>
      <p:ext uri="{BB962C8B-B14F-4D97-AF65-F5344CB8AC3E}">
        <p14:creationId xmlns:p14="http://schemas.microsoft.com/office/powerpoint/2010/main" val="248958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Breakeven Analysis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Calculate fixed costs</a:t>
            </a:r>
          </a:p>
          <a:p>
            <a:pPr marL="514350" indent="-514350">
              <a:buFont typeface="+mj-lt"/>
              <a:buAutoNum type="arabicPeriod"/>
            </a:pPr>
            <a:r>
              <a:rPr lang="en-US" dirty="0" smtClean="0"/>
              <a:t>Calculate variable cost per unit</a:t>
            </a:r>
          </a:p>
          <a:p>
            <a:pPr marL="514350" indent="-514350">
              <a:buFont typeface="+mj-lt"/>
              <a:buAutoNum type="arabicPeriod"/>
            </a:pPr>
            <a:r>
              <a:rPr lang="en-US" dirty="0" smtClean="0"/>
              <a:t>Calculate contribution margin</a:t>
            </a:r>
          </a:p>
          <a:p>
            <a:pPr marL="400050" lvl="1" indent="0">
              <a:buNone/>
            </a:pPr>
            <a:r>
              <a:rPr lang="en-US" dirty="0"/>
              <a:t> </a:t>
            </a:r>
            <a:r>
              <a:rPr lang="en-US" dirty="0" smtClean="0"/>
              <a:t>     = sales revenue – variable costs</a:t>
            </a:r>
          </a:p>
          <a:p>
            <a:pPr marL="400050" lvl="1" indent="0">
              <a:buNone/>
            </a:pPr>
            <a:r>
              <a:rPr lang="en-US" dirty="0"/>
              <a:t> </a:t>
            </a:r>
            <a:r>
              <a:rPr lang="en-US" dirty="0" smtClean="0"/>
              <a:t>     = (# sold x price) – (# sold x variable cost)</a:t>
            </a:r>
          </a:p>
          <a:p>
            <a:pPr marL="514350" indent="-514350">
              <a:buFont typeface="+mj-lt"/>
              <a:buAutoNum type="arabicPeriod"/>
            </a:pPr>
            <a:r>
              <a:rPr lang="en-US" sz="3600" dirty="0" smtClean="0"/>
              <a:t>Calculate breakeven units</a:t>
            </a:r>
          </a:p>
          <a:p>
            <a:pPr marL="400050" lvl="1" indent="0">
              <a:buNone/>
            </a:pPr>
            <a:r>
              <a:rPr lang="en-US" sz="3200" dirty="0"/>
              <a:t> </a:t>
            </a:r>
            <a:r>
              <a:rPr lang="en-US" sz="3200" dirty="0" smtClean="0"/>
              <a:t>    = fixed costs / contribution margin</a:t>
            </a:r>
            <a:endParaRPr lang="en-US" sz="3200" dirty="0"/>
          </a:p>
        </p:txBody>
      </p:sp>
    </p:spTree>
    <p:extLst>
      <p:ext uri="{BB962C8B-B14F-4D97-AF65-F5344CB8AC3E}">
        <p14:creationId xmlns:p14="http://schemas.microsoft.com/office/powerpoint/2010/main" val="42516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Even Analysis</a:t>
            </a:r>
            <a:endParaRPr lang="en-US" dirty="0"/>
          </a:p>
        </p:txBody>
      </p:sp>
      <p:cxnSp>
        <p:nvCxnSpPr>
          <p:cNvPr id="5" name="Straight Connector 4" descr="Graph shows that where sales revenue exceeds total costs, a firm will break even." title="Break even analysis graph"/>
          <p:cNvCxnSpPr/>
          <p:nvPr/>
        </p:nvCxnSpPr>
        <p:spPr>
          <a:xfrm>
            <a:off x="3048000" y="2286000"/>
            <a:ext cx="0" cy="29260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descr="Graph shows that where sales revenue exceeds total costs, a firm will break even." title="Break even analysis graph"/>
          <p:cNvCxnSpPr/>
          <p:nvPr/>
        </p:nvCxnSpPr>
        <p:spPr>
          <a:xfrm flipH="1">
            <a:off x="3048000" y="5212080"/>
            <a:ext cx="4343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descr="Graph shows that where sales revenue exceeds total costs, a firm will break even." title="Break even analysis graph"/>
          <p:cNvSpPr txBox="1"/>
          <p:nvPr/>
        </p:nvSpPr>
        <p:spPr>
          <a:xfrm>
            <a:off x="2209800" y="3379708"/>
            <a:ext cx="418704" cy="646331"/>
          </a:xfrm>
          <a:prstGeom prst="rect">
            <a:avLst/>
          </a:prstGeom>
          <a:noFill/>
        </p:spPr>
        <p:txBody>
          <a:bodyPr wrap="none" rtlCol="0">
            <a:spAutoFit/>
          </a:bodyPr>
          <a:lstStyle/>
          <a:p>
            <a:r>
              <a:rPr lang="en-US" sz="3600" b="1" dirty="0" smtClean="0"/>
              <a:t>$</a:t>
            </a:r>
            <a:endParaRPr lang="en-US" sz="3600" b="1" dirty="0"/>
          </a:p>
        </p:txBody>
      </p:sp>
      <p:sp>
        <p:nvSpPr>
          <p:cNvPr id="12" name="TextBox 11" descr="Graph shows that where sales revenue exceeds total costs, a firm will break even." title="Break even analysis graph"/>
          <p:cNvSpPr txBox="1"/>
          <p:nvPr/>
        </p:nvSpPr>
        <p:spPr>
          <a:xfrm>
            <a:off x="4623222" y="5562600"/>
            <a:ext cx="1192955" cy="646331"/>
          </a:xfrm>
          <a:prstGeom prst="rect">
            <a:avLst/>
          </a:prstGeom>
          <a:noFill/>
        </p:spPr>
        <p:txBody>
          <a:bodyPr wrap="none" rtlCol="0">
            <a:spAutoFit/>
          </a:bodyPr>
          <a:lstStyle/>
          <a:p>
            <a:r>
              <a:rPr lang="en-US" sz="3600" b="1" dirty="0" smtClean="0"/>
              <a:t>Units</a:t>
            </a:r>
            <a:endParaRPr lang="en-US" sz="3600" b="1" dirty="0"/>
          </a:p>
        </p:txBody>
      </p:sp>
      <p:cxnSp>
        <p:nvCxnSpPr>
          <p:cNvPr id="14" name="Straight Connector 13" descr="Graph shows that where sales revenue exceeds total costs, a firm will break even." title="Break even analysis graph"/>
          <p:cNvCxnSpPr/>
          <p:nvPr/>
        </p:nvCxnSpPr>
        <p:spPr>
          <a:xfrm flipV="1">
            <a:off x="3047999" y="2217573"/>
            <a:ext cx="3707155" cy="2970014"/>
          </a:xfrm>
          <a:prstGeom prst="line">
            <a:avLst/>
          </a:prstGeom>
          <a:ln w="25400">
            <a:solidFill>
              <a:srgbClr val="54B271"/>
            </a:solidFill>
          </a:ln>
        </p:spPr>
        <p:style>
          <a:lnRef idx="1">
            <a:schemeClr val="accent1"/>
          </a:lnRef>
          <a:fillRef idx="0">
            <a:schemeClr val="accent1"/>
          </a:fillRef>
          <a:effectRef idx="0">
            <a:schemeClr val="accent1"/>
          </a:effectRef>
          <a:fontRef idx="minor">
            <a:schemeClr val="tx1"/>
          </a:fontRef>
        </p:style>
      </p:cxnSp>
      <p:sp>
        <p:nvSpPr>
          <p:cNvPr id="15" name="TextBox 14" descr="Graph shows that where sales revenue exceeds total costs, a firm will break even." title="Break even analysis graph"/>
          <p:cNvSpPr txBox="1"/>
          <p:nvPr/>
        </p:nvSpPr>
        <p:spPr>
          <a:xfrm>
            <a:off x="6866164" y="1932802"/>
            <a:ext cx="659155" cy="369332"/>
          </a:xfrm>
          <a:prstGeom prst="rect">
            <a:avLst/>
          </a:prstGeom>
          <a:noFill/>
        </p:spPr>
        <p:txBody>
          <a:bodyPr wrap="none" rtlCol="0">
            <a:spAutoFit/>
          </a:bodyPr>
          <a:lstStyle/>
          <a:p>
            <a:r>
              <a:rPr lang="en-US" dirty="0" smtClean="0"/>
              <a:t>Sales</a:t>
            </a:r>
            <a:endParaRPr lang="en-US" dirty="0"/>
          </a:p>
        </p:txBody>
      </p:sp>
      <p:cxnSp>
        <p:nvCxnSpPr>
          <p:cNvPr id="17" name="Straight Connector 16" descr="Graph shows that where sales revenue exceeds total costs, a firm will break even." title="Break even analysis graph"/>
          <p:cNvCxnSpPr/>
          <p:nvPr/>
        </p:nvCxnSpPr>
        <p:spPr>
          <a:xfrm flipV="1">
            <a:off x="3048000" y="3324106"/>
            <a:ext cx="3810000" cy="109549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descr="Graph shows that where sales revenue exceeds total costs, a firm will break even." title="Break even analysis graph"/>
          <p:cNvSpPr txBox="1"/>
          <p:nvPr/>
        </p:nvSpPr>
        <p:spPr>
          <a:xfrm>
            <a:off x="6858000" y="3149005"/>
            <a:ext cx="1187889" cy="369332"/>
          </a:xfrm>
          <a:prstGeom prst="rect">
            <a:avLst/>
          </a:prstGeom>
          <a:noFill/>
        </p:spPr>
        <p:txBody>
          <a:bodyPr wrap="none" rtlCol="0">
            <a:spAutoFit/>
          </a:bodyPr>
          <a:lstStyle/>
          <a:p>
            <a:r>
              <a:rPr lang="en-US" dirty="0" smtClean="0"/>
              <a:t>Total Costs</a:t>
            </a:r>
            <a:endParaRPr lang="en-US" dirty="0"/>
          </a:p>
        </p:txBody>
      </p:sp>
      <p:sp>
        <p:nvSpPr>
          <p:cNvPr id="19" name="TextBox 18" descr="Graph shows that where sales revenue exceeds total costs, a firm will break even." title="Break even analysis graph"/>
          <p:cNvSpPr txBox="1"/>
          <p:nvPr/>
        </p:nvSpPr>
        <p:spPr>
          <a:xfrm>
            <a:off x="3053442" y="4431268"/>
            <a:ext cx="583814" cy="369332"/>
          </a:xfrm>
          <a:prstGeom prst="rect">
            <a:avLst/>
          </a:prstGeom>
          <a:noFill/>
        </p:spPr>
        <p:txBody>
          <a:bodyPr wrap="none" rtlCol="0">
            <a:spAutoFit/>
          </a:bodyPr>
          <a:lstStyle/>
          <a:p>
            <a:r>
              <a:rPr lang="en-US" dirty="0" smtClean="0"/>
              <a:t>Loss</a:t>
            </a:r>
            <a:endParaRPr lang="en-US" dirty="0"/>
          </a:p>
        </p:txBody>
      </p:sp>
      <p:sp>
        <p:nvSpPr>
          <p:cNvPr id="20" name="TextBox 19" descr="Graph shows that where sales revenue exceeds total costs, a firm will break even." title="Break even analysis graph"/>
          <p:cNvSpPr txBox="1"/>
          <p:nvPr/>
        </p:nvSpPr>
        <p:spPr>
          <a:xfrm>
            <a:off x="5840670" y="2930281"/>
            <a:ext cx="701923" cy="369332"/>
          </a:xfrm>
          <a:prstGeom prst="rect">
            <a:avLst/>
          </a:prstGeom>
          <a:noFill/>
        </p:spPr>
        <p:txBody>
          <a:bodyPr wrap="none" rtlCol="0">
            <a:spAutoFit/>
          </a:bodyPr>
          <a:lstStyle/>
          <a:p>
            <a:r>
              <a:rPr lang="en-US" dirty="0" smtClean="0"/>
              <a:t>Profit</a:t>
            </a:r>
            <a:endParaRPr lang="en-US" dirty="0"/>
          </a:p>
        </p:txBody>
      </p:sp>
      <p:cxnSp>
        <p:nvCxnSpPr>
          <p:cNvPr id="24" name="Straight Arrow Connector 23" descr="Graph shows that where sales revenue exceeds total costs, a firm will break even." title="Break even analysis graph"/>
          <p:cNvCxnSpPr/>
          <p:nvPr/>
        </p:nvCxnSpPr>
        <p:spPr>
          <a:xfrm>
            <a:off x="4572000" y="3962400"/>
            <a:ext cx="0" cy="1225187"/>
          </a:xfrm>
          <a:prstGeom prst="straightConnector1">
            <a:avLst/>
          </a:prstGeom>
          <a:ln w="222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descr="Graph shows that where sales revenue exceeds total costs, a firm will break even." title="Break even analysis graph"/>
          <p:cNvSpPr txBox="1"/>
          <p:nvPr/>
        </p:nvSpPr>
        <p:spPr>
          <a:xfrm>
            <a:off x="4624481" y="4800600"/>
            <a:ext cx="1754263" cy="369332"/>
          </a:xfrm>
          <a:prstGeom prst="rect">
            <a:avLst/>
          </a:prstGeom>
          <a:noFill/>
        </p:spPr>
        <p:txBody>
          <a:bodyPr wrap="none" rtlCol="0">
            <a:spAutoFit/>
          </a:bodyPr>
          <a:lstStyle/>
          <a:p>
            <a:r>
              <a:rPr lang="en-US" dirty="0" smtClean="0"/>
              <a:t>Break Even Point</a:t>
            </a:r>
            <a:endParaRPr lang="en-US" dirty="0"/>
          </a:p>
        </p:txBody>
      </p:sp>
    </p:spTree>
    <p:extLst>
      <p:ext uri="{BB962C8B-B14F-4D97-AF65-F5344CB8AC3E}">
        <p14:creationId xmlns:p14="http://schemas.microsoft.com/office/powerpoint/2010/main" val="1146298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Breakeven Analysis</a:t>
            </a:r>
            <a:endParaRPr lang="en-US" dirty="0"/>
          </a:p>
        </p:txBody>
      </p:sp>
      <p:sp>
        <p:nvSpPr>
          <p:cNvPr id="3" name="Content Placeholder 2"/>
          <p:cNvSpPr>
            <a:spLocks noGrp="1"/>
          </p:cNvSpPr>
          <p:nvPr>
            <p:ph idx="1"/>
          </p:nvPr>
        </p:nvSpPr>
        <p:spPr>
          <a:xfrm>
            <a:off x="1295400" y="1600200"/>
            <a:ext cx="7620000" cy="4525963"/>
          </a:xfrm>
        </p:spPr>
        <p:txBody>
          <a:bodyPr/>
          <a:lstStyle/>
          <a:p>
            <a:pPr marL="0" indent="0">
              <a:buNone/>
            </a:pPr>
            <a:r>
              <a:rPr lang="en-US" dirty="0" smtClean="0"/>
              <a:t>Example</a:t>
            </a:r>
          </a:p>
          <a:p>
            <a:pPr marL="400050" lvl="1" indent="0">
              <a:buNone/>
            </a:pPr>
            <a:r>
              <a:rPr lang="en-US" dirty="0" smtClean="0"/>
              <a:t>You run a business making and selling toys and want to know how many you need to sell in order to break even.  You pay workers $240 regardless of how much they make.  You plan to spend $40 on advertising and need a $20 table to put the product together.  The toys cost $5 each and are put in a box costing $1.  How many units do you need to sell to break even?</a:t>
            </a:r>
          </a:p>
        </p:txBody>
      </p:sp>
      <p:sp>
        <p:nvSpPr>
          <p:cNvPr id="5" name="Rectangle 4"/>
          <p:cNvSpPr>
            <a:spLocks noChangeArrowheads="1"/>
          </p:cNvSpPr>
          <p:nvPr/>
        </p:nvSpPr>
        <p:spPr bwMode="auto">
          <a:xfrm>
            <a:off x="1143000" y="6553200"/>
            <a:ext cx="4584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Arial" panose="020B0604020202020204" pitchFamily="34" charset="0"/>
              </a:rPr>
              <a:t>Download this book for free at: </a:t>
            </a:r>
            <a:r>
              <a:rPr lang="en-US" altLang="en-US" sz="1200" dirty="0">
                <a:latin typeface="Arial" panose="020B0604020202020204" pitchFamily="34" charset="0"/>
                <a:hlinkClick r:id="rId2"/>
              </a:rPr>
              <a:t>ttp://hdl.handle.net/10919/70961</a:t>
            </a:r>
            <a:endParaRPr lang="en-US" altLang="en-US" sz="1200" dirty="0"/>
          </a:p>
        </p:txBody>
      </p:sp>
      <p:pic>
        <p:nvPicPr>
          <p:cNvPr id="6" name="Picture 1569" descr="BY-NC-SA" title="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604503"/>
            <a:ext cx="922337" cy="17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370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Breakeven Analysis</a:t>
            </a:r>
            <a:endParaRPr lang="en-US" dirty="0"/>
          </a:p>
        </p:txBody>
      </p:sp>
      <p:sp>
        <p:nvSpPr>
          <p:cNvPr id="3" name="Content Placeholder 2"/>
          <p:cNvSpPr>
            <a:spLocks noGrp="1"/>
          </p:cNvSpPr>
          <p:nvPr>
            <p:ph idx="1"/>
          </p:nvPr>
        </p:nvSpPr>
        <p:spPr>
          <a:xfrm>
            <a:off x="1295400" y="1600200"/>
            <a:ext cx="7620000" cy="4525963"/>
          </a:xfrm>
        </p:spPr>
        <p:txBody>
          <a:bodyPr/>
          <a:lstStyle/>
          <a:p>
            <a:pPr marL="0" indent="0">
              <a:buNone/>
            </a:pPr>
            <a:r>
              <a:rPr lang="en-US" dirty="0" smtClean="0"/>
              <a:t>Example Solution</a:t>
            </a:r>
          </a:p>
          <a:p>
            <a:pPr marL="514350" lvl="0" indent="-514350">
              <a:buFont typeface="+mj-lt"/>
              <a:buAutoNum type="arabicPeriod"/>
            </a:pPr>
            <a:r>
              <a:rPr lang="en-US" sz="1800" dirty="0"/>
              <a:t>Determine your total fixed costs: </a:t>
            </a:r>
          </a:p>
          <a:p>
            <a:pPr marL="800100" lvl="2" indent="0">
              <a:buNone/>
            </a:pPr>
            <a:r>
              <a:rPr lang="en-US" sz="1800" dirty="0"/>
              <a:t>Fixed costs = $240 salaries + $40 advertising + $20 table = $300</a:t>
            </a:r>
          </a:p>
          <a:p>
            <a:pPr marL="514350" lvl="0" indent="-514350">
              <a:buFont typeface="+mj-lt"/>
              <a:buAutoNum type="arabicPeriod"/>
            </a:pPr>
            <a:r>
              <a:rPr lang="en-US" sz="1800" dirty="0"/>
              <a:t>Identify your variable costs on a per-unit basis: </a:t>
            </a:r>
          </a:p>
          <a:p>
            <a:pPr marL="800100" lvl="2" indent="0">
              <a:buNone/>
            </a:pPr>
            <a:r>
              <a:rPr lang="en-US" sz="1800" dirty="0"/>
              <a:t>Variable cost per unit = $6 ($1 for the </a:t>
            </a:r>
            <a:r>
              <a:rPr lang="en-US" sz="1800" dirty="0" smtClean="0"/>
              <a:t>box and </a:t>
            </a:r>
            <a:r>
              <a:rPr lang="en-US" sz="1800" dirty="0"/>
              <a:t>$5 for </a:t>
            </a:r>
            <a:r>
              <a:rPr lang="en-US" sz="1800" dirty="0" smtClean="0"/>
              <a:t>toys</a:t>
            </a:r>
            <a:r>
              <a:rPr lang="en-US" sz="1800" dirty="0"/>
              <a:t>)</a:t>
            </a:r>
          </a:p>
          <a:p>
            <a:pPr marL="514350" lvl="0" indent="-514350">
              <a:buFont typeface="+mj-lt"/>
              <a:buAutoNum type="arabicPeriod"/>
            </a:pPr>
            <a:r>
              <a:rPr lang="en-US" sz="1800" dirty="0"/>
              <a:t>Determine your </a:t>
            </a:r>
            <a:r>
              <a:rPr lang="en-US" sz="1800" b="1" dirty="0"/>
              <a:t>contribution margin</a:t>
            </a:r>
            <a:r>
              <a:rPr lang="en-US" sz="1800" dirty="0"/>
              <a:t> per unit: selling price per unit – variable cost per unit: </a:t>
            </a:r>
          </a:p>
          <a:p>
            <a:pPr marL="800100" lvl="2" indent="0">
              <a:buNone/>
            </a:pPr>
            <a:r>
              <a:rPr lang="en-US" sz="1800" dirty="0"/>
              <a:t>Contribution margin = $10 selling price – $6 variable cost per unit </a:t>
            </a:r>
            <a:endParaRPr lang="en-US" sz="1800" dirty="0" smtClean="0"/>
          </a:p>
          <a:p>
            <a:pPr marL="800100" lvl="2" indent="0">
              <a:buNone/>
            </a:pPr>
            <a:r>
              <a:rPr lang="en-US" sz="1800" dirty="0"/>
              <a:t> </a:t>
            </a:r>
            <a:r>
              <a:rPr lang="en-US" sz="1800" dirty="0" smtClean="0"/>
              <a:t>                                    = </a:t>
            </a:r>
            <a:r>
              <a:rPr lang="en-US" sz="1800" dirty="0"/>
              <a:t>$4</a:t>
            </a:r>
          </a:p>
          <a:p>
            <a:pPr marL="514350" lvl="0" indent="-514350">
              <a:buFont typeface="+mj-lt"/>
              <a:buAutoNum type="arabicPeriod"/>
            </a:pPr>
            <a:r>
              <a:rPr lang="en-US" sz="1800" dirty="0"/>
              <a:t>Calculate your breakeven point in units: fixed costs ÷ contribution margin per unit: </a:t>
            </a:r>
          </a:p>
          <a:p>
            <a:pPr marL="800100" lvl="2" indent="0">
              <a:buNone/>
            </a:pPr>
            <a:r>
              <a:rPr lang="en-US" sz="1800" dirty="0"/>
              <a:t>Breakeven in units = $300 fixed costs ÷ $4 contribution margin per unit </a:t>
            </a:r>
            <a:endParaRPr lang="en-US" sz="1800" dirty="0" smtClean="0"/>
          </a:p>
          <a:p>
            <a:pPr marL="800100" lvl="2" indent="0">
              <a:buNone/>
            </a:pPr>
            <a:r>
              <a:rPr lang="en-US" sz="1800" dirty="0"/>
              <a:t> </a:t>
            </a:r>
            <a:r>
              <a:rPr lang="en-US" sz="1800" dirty="0" smtClean="0"/>
              <a:t>                                 = </a:t>
            </a:r>
            <a:r>
              <a:rPr lang="en-US" sz="1800" dirty="0"/>
              <a:t>75 units</a:t>
            </a:r>
          </a:p>
        </p:txBody>
      </p:sp>
      <p:sp>
        <p:nvSpPr>
          <p:cNvPr id="7" name="Rectangle 4"/>
          <p:cNvSpPr>
            <a:spLocks noChangeArrowheads="1"/>
          </p:cNvSpPr>
          <p:nvPr/>
        </p:nvSpPr>
        <p:spPr bwMode="auto">
          <a:xfrm>
            <a:off x="4048125" y="6567488"/>
            <a:ext cx="4584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Download this book for free at: </a:t>
            </a:r>
            <a:r>
              <a:rPr lang="en-US" altLang="en-US" sz="1200">
                <a:latin typeface="Arial" panose="020B0604020202020204" pitchFamily="34" charset="0"/>
                <a:hlinkClick r:id="rId2"/>
              </a:rPr>
              <a:t>ttp://hdl.handle.net/10919/70961</a:t>
            </a:r>
            <a:endParaRPr lang="en-US" altLang="en-US" sz="1200"/>
          </a:p>
        </p:txBody>
      </p:sp>
      <p:sp>
        <p:nvSpPr>
          <p:cNvPr id="8" name="TextBox 1"/>
          <p:cNvSpPr txBox="1">
            <a:spLocks noChangeArrowheads="1"/>
          </p:cNvSpPr>
          <p:nvPr/>
        </p:nvSpPr>
        <p:spPr bwMode="auto">
          <a:xfrm>
            <a:off x="23813" y="6572250"/>
            <a:ext cx="300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200" dirty="0">
                <a:latin typeface="Arial" panose="020B0604020202020204" pitchFamily="34" charset="0"/>
              </a:rPr>
              <a:t>Adapted from </a:t>
            </a:r>
            <a:r>
              <a:rPr lang="en-US" altLang="en-US" sz="1200" i="1" dirty="0">
                <a:latin typeface="Arial" panose="020B0604020202020204" pitchFamily="34" charset="0"/>
              </a:rPr>
              <a:t>Fundamentals of Business </a:t>
            </a:r>
            <a:endParaRPr lang="en-US" altLang="en-US" sz="1200" dirty="0">
              <a:latin typeface="Arial" panose="020B0604020202020204" pitchFamily="34" charset="0"/>
            </a:endParaRPr>
          </a:p>
        </p:txBody>
      </p:sp>
      <p:pic>
        <p:nvPicPr>
          <p:cNvPr id="9" name="Picture 1569" descr="BY-NC-SA" title="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063" y="6608182"/>
            <a:ext cx="922337" cy="17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83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Statement Analysis</a:t>
            </a:r>
            <a:endParaRPr lang="en-US" dirty="0"/>
          </a:p>
        </p:txBody>
      </p:sp>
      <p:sp>
        <p:nvSpPr>
          <p:cNvPr id="3" name="Content Placeholder 2"/>
          <p:cNvSpPr>
            <a:spLocks noGrp="1"/>
          </p:cNvSpPr>
          <p:nvPr>
            <p:ph idx="1"/>
          </p:nvPr>
        </p:nvSpPr>
        <p:spPr/>
        <p:txBody>
          <a:bodyPr/>
          <a:lstStyle/>
          <a:p>
            <a:r>
              <a:rPr lang="en-US" dirty="0" smtClean="0"/>
              <a:t>How does the firm compare to other firms?</a:t>
            </a:r>
          </a:p>
          <a:p>
            <a:pPr lvl="1"/>
            <a:r>
              <a:rPr lang="en-US" dirty="0" smtClean="0"/>
              <a:t>Does it cost more to make its products?</a:t>
            </a:r>
          </a:p>
          <a:p>
            <a:pPr lvl="1"/>
            <a:r>
              <a:rPr lang="en-US" dirty="0" smtClean="0"/>
              <a:t>Does it have too much debt?</a:t>
            </a:r>
          </a:p>
          <a:p>
            <a:r>
              <a:rPr lang="en-US" dirty="0" smtClean="0"/>
              <a:t>Need to compare firms of different sizes</a:t>
            </a:r>
          </a:p>
          <a:p>
            <a:pPr lvl="1"/>
            <a:r>
              <a:rPr lang="en-US" dirty="0" smtClean="0"/>
              <a:t>Different revenues</a:t>
            </a:r>
          </a:p>
          <a:p>
            <a:pPr lvl="1"/>
            <a:r>
              <a:rPr lang="en-US" dirty="0" smtClean="0"/>
              <a:t>Different assets</a:t>
            </a:r>
          </a:p>
          <a:p>
            <a:r>
              <a:rPr lang="en-US" dirty="0" smtClean="0"/>
              <a:t>Use </a:t>
            </a:r>
            <a:r>
              <a:rPr lang="en-US" dirty="0" smtClean="0">
                <a:solidFill>
                  <a:schemeClr val="accent1"/>
                </a:solidFill>
              </a:rPr>
              <a:t>ratio analysis </a:t>
            </a:r>
            <a:r>
              <a:rPr lang="en-US" dirty="0" smtClean="0"/>
              <a:t>to compare</a:t>
            </a:r>
          </a:p>
        </p:txBody>
      </p:sp>
    </p:spTree>
    <p:extLst>
      <p:ext uri="{BB962C8B-B14F-4D97-AF65-F5344CB8AC3E}">
        <p14:creationId xmlns:p14="http://schemas.microsoft.com/office/powerpoint/2010/main" val="897173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solidFill>
                  <a:schemeClr val="accent1"/>
                </a:solidFill>
              </a:rPr>
              <a:t>Profitability Ratios</a:t>
            </a:r>
            <a:r>
              <a:rPr lang="en-US" dirty="0"/>
              <a:t/>
            </a:r>
            <a:br>
              <a:rPr lang="en-US" dirty="0"/>
            </a:br>
            <a:endParaRPr lang="en-US" dirty="0"/>
          </a:p>
        </p:txBody>
      </p:sp>
      <p:sp>
        <p:nvSpPr>
          <p:cNvPr id="3" name="Content Placeholder 2"/>
          <p:cNvSpPr>
            <a:spLocks noGrp="1"/>
          </p:cNvSpPr>
          <p:nvPr>
            <p:ph idx="1"/>
          </p:nvPr>
        </p:nvSpPr>
        <p:spPr>
          <a:xfrm>
            <a:off x="1600200" y="1600200"/>
            <a:ext cx="7239000" cy="4525963"/>
          </a:xfrm>
        </p:spPr>
        <p:txBody>
          <a:bodyPr/>
          <a:lstStyle/>
          <a:p>
            <a:r>
              <a:rPr lang="en-US" dirty="0" smtClean="0">
                <a:solidFill>
                  <a:schemeClr val="accent1"/>
                </a:solidFill>
              </a:rPr>
              <a:t>Return on sales, ROS</a:t>
            </a:r>
          </a:p>
          <a:p>
            <a:pPr lvl="1"/>
            <a:r>
              <a:rPr lang="en-US" dirty="0" smtClean="0"/>
              <a:t>Percent profit on each sale</a:t>
            </a:r>
          </a:p>
          <a:p>
            <a:pPr marL="457200" lvl="1" indent="0">
              <a:buNone/>
            </a:pPr>
            <a:r>
              <a:rPr lang="en-US" dirty="0"/>
              <a:t>	</a:t>
            </a:r>
            <a:r>
              <a:rPr lang="en-US" dirty="0" smtClean="0"/>
              <a:t>= Net income / sales</a:t>
            </a:r>
          </a:p>
          <a:p>
            <a:pPr marL="457200" indent="-457200"/>
            <a:r>
              <a:rPr lang="en-US" dirty="0" smtClean="0">
                <a:solidFill>
                  <a:schemeClr val="accent1"/>
                </a:solidFill>
              </a:rPr>
              <a:t>Return on equity, ROE</a:t>
            </a:r>
          </a:p>
          <a:p>
            <a:pPr marL="914400" lvl="1" indent="-457200"/>
            <a:r>
              <a:rPr lang="en-US" dirty="0" smtClean="0"/>
              <a:t>Percent return on owners’ investment</a:t>
            </a:r>
          </a:p>
          <a:p>
            <a:pPr marL="857250" lvl="2" indent="0">
              <a:buNone/>
            </a:pPr>
            <a:r>
              <a:rPr lang="en-US" sz="2800" dirty="0"/>
              <a:t>= Net income / owners’ equity</a:t>
            </a:r>
          </a:p>
          <a:p>
            <a:pPr marL="457200" indent="-457200"/>
            <a:r>
              <a:rPr lang="en-US" dirty="0" smtClean="0">
                <a:solidFill>
                  <a:schemeClr val="accent1"/>
                </a:solidFill>
              </a:rPr>
              <a:t>Earnings </a:t>
            </a:r>
            <a:r>
              <a:rPr lang="en-US" dirty="0">
                <a:solidFill>
                  <a:schemeClr val="accent1"/>
                </a:solidFill>
              </a:rPr>
              <a:t>per share, EPS</a:t>
            </a:r>
          </a:p>
          <a:p>
            <a:pPr marL="914400" lvl="1" indent="-457200"/>
            <a:r>
              <a:rPr lang="en-US" dirty="0" smtClean="0"/>
              <a:t>Profit owners make on each share of stock</a:t>
            </a:r>
          </a:p>
          <a:p>
            <a:pPr marL="857250" lvl="2" indent="0">
              <a:buNone/>
            </a:pPr>
            <a:r>
              <a:rPr lang="en-US" sz="2800" dirty="0"/>
              <a:t>= Net income / # share of stock</a:t>
            </a:r>
          </a:p>
        </p:txBody>
      </p:sp>
      <p:pic>
        <p:nvPicPr>
          <p:cNvPr id="4" name="Picture 1" descr="Cartoon, Icon, Light Bulb, 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5775" y="3069885"/>
            <a:ext cx="7334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95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Learning Objectives</a:t>
            </a:r>
          </a:p>
        </p:txBody>
      </p:sp>
      <p:sp>
        <p:nvSpPr>
          <p:cNvPr id="7171" name="Content Placeholder 2"/>
          <p:cNvSpPr>
            <a:spLocks noGrp="1"/>
          </p:cNvSpPr>
          <p:nvPr>
            <p:ph idx="1"/>
          </p:nvPr>
        </p:nvSpPr>
        <p:spPr>
          <a:xfrm>
            <a:off x="1219200" y="1600200"/>
            <a:ext cx="7772400" cy="4525963"/>
          </a:xfrm>
        </p:spPr>
        <p:txBody>
          <a:bodyPr/>
          <a:lstStyle/>
          <a:p>
            <a:pPr lvl="0"/>
            <a:r>
              <a:rPr lang="en-US" dirty="0" smtClean="0"/>
              <a:t>Know the </a:t>
            </a:r>
            <a:r>
              <a:rPr lang="en-US" dirty="0"/>
              <a:t>differences between managerial accounting and financial accounting.</a:t>
            </a:r>
          </a:p>
          <a:p>
            <a:pPr lvl="0"/>
            <a:r>
              <a:rPr lang="en-US" dirty="0"/>
              <a:t>Identify </a:t>
            </a:r>
            <a:r>
              <a:rPr lang="en-US" dirty="0" smtClean="0"/>
              <a:t>users </a:t>
            </a:r>
            <a:r>
              <a:rPr lang="en-US" dirty="0"/>
              <a:t>of accounting </a:t>
            </a:r>
            <a:r>
              <a:rPr lang="en-US" dirty="0" smtClean="0"/>
              <a:t>information.</a:t>
            </a:r>
            <a:endParaRPr lang="en-US" dirty="0"/>
          </a:p>
          <a:p>
            <a:r>
              <a:rPr lang="en-US" dirty="0"/>
              <a:t>Explain </a:t>
            </a:r>
            <a:r>
              <a:rPr lang="en-US" dirty="0" smtClean="0"/>
              <a:t>the </a:t>
            </a:r>
            <a:r>
              <a:rPr lang="en-US" dirty="0"/>
              <a:t>income statement</a:t>
            </a:r>
            <a:r>
              <a:rPr lang="en-US" dirty="0" smtClean="0"/>
              <a:t>.</a:t>
            </a:r>
          </a:p>
          <a:p>
            <a:pPr lvl="0"/>
            <a:r>
              <a:rPr lang="en-US" dirty="0"/>
              <a:t>Explain </a:t>
            </a:r>
            <a:r>
              <a:rPr lang="en-US" dirty="0" smtClean="0"/>
              <a:t>the </a:t>
            </a:r>
            <a:r>
              <a:rPr lang="en-US" dirty="0"/>
              <a:t>balance sheet.</a:t>
            </a:r>
          </a:p>
          <a:p>
            <a:pPr lvl="0"/>
            <a:r>
              <a:rPr lang="en-US" dirty="0"/>
              <a:t>Calculate a break-even </a:t>
            </a:r>
            <a:r>
              <a:rPr lang="en-US" dirty="0" smtClean="0"/>
              <a:t>point. </a:t>
            </a:r>
            <a:endParaRPr lang="en-US" dirty="0"/>
          </a:p>
          <a:p>
            <a:pPr lvl="0"/>
            <a:r>
              <a:rPr lang="en-US" dirty="0"/>
              <a:t>Evaluate a company’s performance using financial statements and ratio analysis.</a:t>
            </a:r>
          </a:p>
          <a:p>
            <a:endParaRPr lang="en-US" dirty="0"/>
          </a:p>
        </p:txBody>
      </p:sp>
      <p:sp>
        <p:nvSpPr>
          <p:cNvPr id="7" name="Rectangle 4"/>
          <p:cNvSpPr>
            <a:spLocks noChangeArrowheads="1"/>
          </p:cNvSpPr>
          <p:nvPr/>
        </p:nvSpPr>
        <p:spPr bwMode="auto">
          <a:xfrm>
            <a:off x="4048125" y="6567488"/>
            <a:ext cx="4584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Download this book for free at: </a:t>
            </a:r>
            <a:r>
              <a:rPr lang="en-US" altLang="en-US" sz="1200">
                <a:latin typeface="Arial" panose="020B0604020202020204" pitchFamily="34" charset="0"/>
                <a:hlinkClick r:id="rId2"/>
              </a:rPr>
              <a:t>ttp://hdl.handle.net/10919/70961</a:t>
            </a:r>
            <a:endParaRPr lang="en-US" altLang="en-US" sz="1200"/>
          </a:p>
        </p:txBody>
      </p:sp>
      <p:sp>
        <p:nvSpPr>
          <p:cNvPr id="8" name="TextBox 1"/>
          <p:cNvSpPr txBox="1">
            <a:spLocks noChangeArrowheads="1"/>
          </p:cNvSpPr>
          <p:nvPr/>
        </p:nvSpPr>
        <p:spPr bwMode="auto">
          <a:xfrm>
            <a:off x="23813" y="6572250"/>
            <a:ext cx="300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200">
                <a:latin typeface="Arial" panose="020B0604020202020204" pitchFamily="34" charset="0"/>
              </a:rPr>
              <a:t>Adapted from </a:t>
            </a:r>
            <a:r>
              <a:rPr lang="en-US" altLang="en-US" sz="1200" i="1">
                <a:latin typeface="Arial" panose="020B0604020202020204" pitchFamily="34" charset="0"/>
              </a:rPr>
              <a:t>Fundamentals of Business </a:t>
            </a:r>
            <a:endParaRPr lang="en-US" altLang="en-US" sz="1200">
              <a:latin typeface="Arial" panose="020B0604020202020204" pitchFamily="34" charset="0"/>
            </a:endParaRPr>
          </a:p>
        </p:txBody>
      </p:sp>
      <p:pic>
        <p:nvPicPr>
          <p:cNvPr id="9" name="Picture 1569" descr="BY-NC-SA" title="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063" y="6608182"/>
            <a:ext cx="922337" cy="17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Liquidity Ratios</a:t>
            </a:r>
            <a:endParaRPr lang="en-US" dirty="0">
              <a:solidFill>
                <a:schemeClr val="accent1"/>
              </a:solidFill>
            </a:endParaRPr>
          </a:p>
        </p:txBody>
      </p:sp>
      <p:sp>
        <p:nvSpPr>
          <p:cNvPr id="3" name="Content Placeholder 2"/>
          <p:cNvSpPr>
            <a:spLocks noGrp="1"/>
          </p:cNvSpPr>
          <p:nvPr>
            <p:ph idx="1"/>
          </p:nvPr>
        </p:nvSpPr>
        <p:spPr>
          <a:xfrm>
            <a:off x="1600200" y="1600201"/>
            <a:ext cx="7086600" cy="3581400"/>
          </a:xfrm>
        </p:spPr>
        <p:txBody>
          <a:bodyPr/>
          <a:lstStyle/>
          <a:p>
            <a:pPr marL="0" indent="0">
              <a:buNone/>
            </a:pPr>
            <a:r>
              <a:rPr lang="en-US" dirty="0" smtClean="0"/>
              <a:t>What is the financial strength of firm?</a:t>
            </a:r>
          </a:p>
          <a:p>
            <a:r>
              <a:rPr lang="en-US" dirty="0" smtClean="0">
                <a:solidFill>
                  <a:schemeClr val="accent1"/>
                </a:solidFill>
              </a:rPr>
              <a:t>Current ratio</a:t>
            </a:r>
          </a:p>
          <a:p>
            <a:pPr lvl="1"/>
            <a:r>
              <a:rPr lang="en-US" dirty="0" smtClean="0"/>
              <a:t>Ability of firm to pay current bills</a:t>
            </a:r>
          </a:p>
          <a:p>
            <a:pPr lvl="1"/>
            <a:r>
              <a:rPr lang="en-US" dirty="0" smtClean="0"/>
              <a:t>Current assets – assets turning into cash within a year, e.g. inventory</a:t>
            </a:r>
          </a:p>
          <a:p>
            <a:pPr lvl="1"/>
            <a:r>
              <a:rPr lang="en-US" dirty="0" smtClean="0"/>
              <a:t>Current liabilities – debts owed with a year, e.g. short-term loan</a:t>
            </a:r>
            <a:br>
              <a:rPr lang="en-US" dirty="0" smtClean="0"/>
            </a:br>
            <a:endParaRPr lang="en-US" dirty="0" smtClean="0"/>
          </a:p>
          <a:p>
            <a:pPr marL="914400" lvl="2" indent="0">
              <a:buNone/>
            </a:pPr>
            <a:r>
              <a:rPr lang="en-US" sz="3200" dirty="0" smtClean="0"/>
              <a:t> </a:t>
            </a:r>
            <a:endParaRPr lang="en-US" dirty="0"/>
          </a:p>
        </p:txBody>
      </p:sp>
      <p:sp>
        <p:nvSpPr>
          <p:cNvPr id="4" name="TextBox 3"/>
          <p:cNvSpPr txBox="1"/>
          <p:nvPr/>
        </p:nvSpPr>
        <p:spPr>
          <a:xfrm>
            <a:off x="762000" y="5356228"/>
            <a:ext cx="8146589" cy="861774"/>
          </a:xfrm>
          <a:prstGeom prst="rect">
            <a:avLst/>
          </a:prstGeom>
          <a:noFill/>
        </p:spPr>
        <p:txBody>
          <a:bodyPr wrap="none" rtlCol="0">
            <a:spAutoFit/>
          </a:bodyPr>
          <a:lstStyle/>
          <a:p>
            <a:r>
              <a:rPr lang="en-US" sz="3200" dirty="0"/>
              <a:t>current ratio = current assets / current liabilities</a:t>
            </a:r>
          </a:p>
          <a:p>
            <a:endParaRPr lang="en-US" dirty="0"/>
          </a:p>
        </p:txBody>
      </p:sp>
    </p:spTree>
    <p:extLst>
      <p:ext uri="{BB962C8B-B14F-4D97-AF65-F5344CB8AC3E}">
        <p14:creationId xmlns:p14="http://schemas.microsoft.com/office/powerpoint/2010/main" val="1063173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Debt Ratios</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How great is the financial risk?</a:t>
            </a:r>
          </a:p>
          <a:p>
            <a:r>
              <a:rPr lang="en-US" dirty="0" smtClean="0">
                <a:solidFill>
                  <a:schemeClr val="accent1"/>
                </a:solidFill>
              </a:rPr>
              <a:t>Debt ratio</a:t>
            </a:r>
            <a:endParaRPr lang="en-US" dirty="0">
              <a:solidFill>
                <a:schemeClr val="accent1"/>
              </a:solidFill>
            </a:endParaRPr>
          </a:p>
          <a:p>
            <a:pPr lvl="1"/>
            <a:r>
              <a:rPr lang="en-US" dirty="0"/>
              <a:t>How much of the firm is financed by borrowing?</a:t>
            </a:r>
          </a:p>
          <a:p>
            <a:pPr marL="800100" lvl="2" indent="0">
              <a:buNone/>
            </a:pPr>
            <a:r>
              <a:rPr lang="en-US" sz="2800" dirty="0" smtClean="0"/>
              <a:t>= Liabilities / Assets</a:t>
            </a:r>
          </a:p>
          <a:p>
            <a:r>
              <a:rPr lang="en-US" dirty="0" smtClean="0">
                <a:solidFill>
                  <a:schemeClr val="accent1"/>
                </a:solidFill>
              </a:rPr>
              <a:t>Debt-to-equity ratio</a:t>
            </a:r>
          </a:p>
          <a:p>
            <a:pPr lvl="1"/>
            <a:r>
              <a:rPr lang="en-US" dirty="0" smtClean="0"/>
              <a:t>Ratio of debt financing to equity financing</a:t>
            </a:r>
          </a:p>
          <a:p>
            <a:pPr marL="857250" lvl="2" indent="0">
              <a:buNone/>
            </a:pPr>
            <a:r>
              <a:rPr lang="en-US" sz="2800" dirty="0"/>
              <a:t>= Liabilities / Owners’ equity</a:t>
            </a:r>
          </a:p>
        </p:txBody>
      </p:sp>
      <p:pic>
        <p:nvPicPr>
          <p:cNvPr id="4" name="Picture 1" descr="Cartoon, Icon, Light Bulb, 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75" y="2209800"/>
            <a:ext cx="7334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487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Efficiency and Effectiveness Ratios</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Inventory turnover ratio</a:t>
            </a:r>
          </a:p>
          <a:p>
            <a:pPr lvl="1"/>
            <a:r>
              <a:rPr lang="en-US" dirty="0" smtClean="0"/>
              <a:t>How many times in a period does the firm replace its inventory?</a:t>
            </a:r>
          </a:p>
          <a:p>
            <a:pPr marL="457200" lvl="1" indent="0">
              <a:buNone/>
            </a:pPr>
            <a:r>
              <a:rPr lang="en-US" dirty="0" smtClean="0"/>
              <a:t>= COGS / Inventory</a:t>
            </a:r>
          </a:p>
          <a:p>
            <a:pPr marL="514350" indent="-457200"/>
            <a:r>
              <a:rPr lang="en-US" dirty="0" smtClean="0"/>
              <a:t>Examples</a:t>
            </a:r>
          </a:p>
          <a:p>
            <a:pPr marL="914400" lvl="1" indent="-457200"/>
            <a:r>
              <a:rPr lang="en-US" dirty="0" smtClean="0"/>
              <a:t>Grocery store may turn over dairy inventory every two weeks</a:t>
            </a:r>
          </a:p>
          <a:p>
            <a:pPr marL="914400" lvl="1" indent="-457200"/>
            <a:r>
              <a:rPr lang="en-US" dirty="0" smtClean="0"/>
              <a:t>Car dealer may turn over inventory every two months</a:t>
            </a:r>
          </a:p>
        </p:txBody>
      </p:sp>
      <p:pic>
        <p:nvPicPr>
          <p:cNvPr id="4" name="Picture 1" descr="Cartoon, Icon, Light Bulb, 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0087" y="92076"/>
            <a:ext cx="7334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642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a:t>
            </a:r>
            <a:endParaRPr lang="en-US" dirty="0"/>
          </a:p>
        </p:txBody>
      </p:sp>
      <p:sp>
        <p:nvSpPr>
          <p:cNvPr id="3" name="Content Placeholder 2"/>
          <p:cNvSpPr>
            <a:spLocks noGrp="1"/>
          </p:cNvSpPr>
          <p:nvPr>
            <p:ph idx="1"/>
          </p:nvPr>
        </p:nvSpPr>
        <p:spPr/>
        <p:txBody>
          <a:bodyPr/>
          <a:lstStyle/>
          <a:p>
            <a:r>
              <a:rPr lang="en-US" dirty="0" smtClean="0"/>
              <a:t>Why do accounting?</a:t>
            </a:r>
          </a:p>
          <a:p>
            <a:r>
              <a:rPr lang="en-US" dirty="0" smtClean="0"/>
              <a:t>Who needs the information?</a:t>
            </a:r>
            <a:endParaRPr lang="en-US" dirty="0"/>
          </a:p>
        </p:txBody>
      </p:sp>
    </p:spTree>
    <p:extLst>
      <p:ext uri="{BB962C8B-B14F-4D97-AF65-F5344CB8AC3E}">
        <p14:creationId xmlns:p14="http://schemas.microsoft.com/office/powerpoint/2010/main" val="163243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Managerial Accounting</a:t>
            </a:r>
            <a:endParaRPr lang="en-US" dirty="0">
              <a:solidFill>
                <a:schemeClr val="accent1"/>
              </a:solidFill>
            </a:endParaRPr>
          </a:p>
        </p:txBody>
      </p:sp>
      <p:pic>
        <p:nvPicPr>
          <p:cNvPr id="4" name="Content Placeholder 3" descr="Shows how managerial accountants supply information for internal use and owners." title="Managerial Accounti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5232" y="1834252"/>
            <a:ext cx="5556536" cy="4057859"/>
          </a:xfrm>
          <a:prstGeom prst="rect">
            <a:avLst/>
          </a:prstGeom>
          <a:noFill/>
        </p:spPr>
      </p:pic>
      <p:sp>
        <p:nvSpPr>
          <p:cNvPr id="7" name="TextBox 1"/>
          <p:cNvSpPr txBox="1">
            <a:spLocks noChangeArrowheads="1"/>
          </p:cNvSpPr>
          <p:nvPr/>
        </p:nvSpPr>
        <p:spPr bwMode="auto">
          <a:xfrm>
            <a:off x="157163" y="6581775"/>
            <a:ext cx="8623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100" dirty="0" smtClean="0">
                <a:latin typeface="Arial" panose="020B0604020202020204" pitchFamily="34" charset="0"/>
              </a:rPr>
              <a:t>Figure </a:t>
            </a:r>
            <a:r>
              <a:rPr lang="en-US" altLang="en-US" sz="1100" dirty="0">
                <a:latin typeface="Arial" panose="020B0604020202020204" pitchFamily="34" charset="0"/>
              </a:rPr>
              <a:t>CC BY 4.0. Retrieved from: </a:t>
            </a:r>
            <a:r>
              <a:rPr lang="en-US" altLang="en-US" sz="1100" u="sng" dirty="0">
                <a:latin typeface="Arial" panose="020B0604020202020204" pitchFamily="34" charset="0"/>
                <a:hlinkClick r:id="rId3"/>
              </a:rPr>
              <a:t>https://commons.wikimedia.org/wiki/Category:Figures_from_Fundamentals_of_Business_by_Skripak</a:t>
            </a:r>
            <a:endParaRPr lang="en-US" altLang="en-US" sz="1100" dirty="0">
              <a:latin typeface="Arial" panose="020B0604020202020204" pitchFamily="34" charset="0"/>
            </a:endParaRPr>
          </a:p>
        </p:txBody>
      </p:sp>
    </p:spTree>
    <p:extLst>
      <p:ext uri="{BB962C8B-B14F-4D97-AF65-F5344CB8AC3E}">
        <p14:creationId xmlns:p14="http://schemas.microsoft.com/office/powerpoint/2010/main" val="107764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Financial</a:t>
            </a:r>
            <a:r>
              <a:rPr lang="en-US" dirty="0" smtClean="0"/>
              <a:t> </a:t>
            </a:r>
            <a:r>
              <a:rPr lang="en-US" dirty="0" smtClean="0">
                <a:solidFill>
                  <a:schemeClr val="accent1"/>
                </a:solidFill>
              </a:rPr>
              <a:t>Accounting</a:t>
            </a:r>
            <a:endParaRPr lang="en-US" dirty="0">
              <a:solidFill>
                <a:schemeClr val="accent1"/>
              </a:solidFill>
            </a:endParaRPr>
          </a:p>
        </p:txBody>
      </p:sp>
      <p:pic>
        <p:nvPicPr>
          <p:cNvPr id="4" name="Content Placeholder 3" descr="Shows that financial accountants supply information for owners, managers, employees, government agencies, investors and creditors&#10;" title="Financial Accountant"/>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5647" y="1600200"/>
            <a:ext cx="6535706" cy="4525963"/>
          </a:xfrm>
          <a:prstGeom prst="rect">
            <a:avLst/>
          </a:prstGeom>
          <a:noFill/>
        </p:spPr>
      </p:pic>
      <p:sp>
        <p:nvSpPr>
          <p:cNvPr id="7" name="TextBox 1"/>
          <p:cNvSpPr txBox="1">
            <a:spLocks noChangeArrowheads="1"/>
          </p:cNvSpPr>
          <p:nvPr/>
        </p:nvSpPr>
        <p:spPr bwMode="auto">
          <a:xfrm>
            <a:off x="157163" y="6581775"/>
            <a:ext cx="8623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100">
                <a:latin typeface="Arial" panose="020B0604020202020204" pitchFamily="34" charset="0"/>
              </a:rPr>
              <a:t>Photo CC BY 4.0. Retrieved from: </a:t>
            </a:r>
            <a:r>
              <a:rPr lang="en-US" altLang="en-US" sz="1100" u="sng">
                <a:latin typeface="Arial" panose="020B0604020202020204" pitchFamily="34" charset="0"/>
                <a:hlinkClick r:id="rId3"/>
              </a:rPr>
              <a:t>https://commons.wikimedia.org/wiki/Category:Figures_from_Fundamentals_of_Business_by_Skripak</a:t>
            </a:r>
            <a:endParaRPr lang="en-US" altLang="en-US" sz="1100">
              <a:latin typeface="Arial" panose="020B0604020202020204" pitchFamily="34" charset="0"/>
            </a:endParaRPr>
          </a:p>
        </p:txBody>
      </p:sp>
    </p:spTree>
    <p:extLst>
      <p:ext uri="{BB962C8B-B14F-4D97-AF65-F5344CB8AC3E}">
        <p14:creationId xmlns:p14="http://schemas.microsoft.com/office/powerpoint/2010/main" val="715533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Accounting</a:t>
            </a:r>
            <a:endParaRPr lang="en-US" dirty="0"/>
          </a:p>
        </p:txBody>
      </p:sp>
      <p:sp>
        <p:nvSpPr>
          <p:cNvPr id="3" name="Content Placeholder 2"/>
          <p:cNvSpPr>
            <a:spLocks noGrp="1"/>
          </p:cNvSpPr>
          <p:nvPr>
            <p:ph idx="1"/>
          </p:nvPr>
        </p:nvSpPr>
        <p:spPr>
          <a:xfrm>
            <a:off x="1600200" y="1600200"/>
            <a:ext cx="7239000" cy="4525963"/>
          </a:xfrm>
        </p:spPr>
        <p:txBody>
          <a:bodyPr/>
          <a:lstStyle/>
          <a:p>
            <a:r>
              <a:rPr lang="en-US" dirty="0" smtClean="0"/>
              <a:t>Uniform set of rules</a:t>
            </a:r>
          </a:p>
          <a:p>
            <a:pPr lvl="1"/>
            <a:r>
              <a:rPr lang="en-US" dirty="0" smtClean="0"/>
              <a:t>In U.S.</a:t>
            </a:r>
          </a:p>
          <a:p>
            <a:pPr lvl="2"/>
            <a:r>
              <a:rPr lang="en-US" dirty="0" smtClean="0">
                <a:solidFill>
                  <a:schemeClr val="accent1"/>
                </a:solidFill>
              </a:rPr>
              <a:t>GAAP</a:t>
            </a:r>
            <a:r>
              <a:rPr lang="en-US" dirty="0" smtClean="0"/>
              <a:t>, generally accepted accounting principles </a:t>
            </a:r>
          </a:p>
          <a:p>
            <a:pPr lvl="2"/>
            <a:r>
              <a:rPr lang="en-US" dirty="0" smtClean="0"/>
              <a:t>Created by </a:t>
            </a:r>
            <a:r>
              <a:rPr lang="en-US" dirty="0" smtClean="0">
                <a:solidFill>
                  <a:schemeClr val="accent1"/>
                </a:solidFill>
              </a:rPr>
              <a:t>FASB </a:t>
            </a:r>
          </a:p>
          <a:p>
            <a:pPr lvl="1"/>
            <a:r>
              <a:rPr lang="en-US" dirty="0" smtClean="0"/>
              <a:t>Internationally</a:t>
            </a:r>
          </a:p>
          <a:p>
            <a:pPr lvl="2"/>
            <a:r>
              <a:rPr lang="en-US" dirty="0" smtClean="0">
                <a:solidFill>
                  <a:schemeClr val="accent1"/>
                </a:solidFill>
              </a:rPr>
              <a:t>IFRS</a:t>
            </a:r>
            <a:r>
              <a:rPr lang="en-US" dirty="0" smtClean="0"/>
              <a:t>, international financial reporting standards</a:t>
            </a:r>
          </a:p>
          <a:p>
            <a:pPr lvl="2"/>
            <a:r>
              <a:rPr lang="en-US" dirty="0" smtClean="0"/>
              <a:t>Created by IASB</a:t>
            </a:r>
          </a:p>
          <a:p>
            <a:endParaRPr lang="en-US" dirty="0" smtClean="0"/>
          </a:p>
        </p:txBody>
      </p:sp>
    </p:spTree>
    <p:extLst>
      <p:ext uri="{BB962C8B-B14F-4D97-AF65-F5344CB8AC3E}">
        <p14:creationId xmlns:p14="http://schemas.microsoft.com/office/powerpoint/2010/main" val="3900309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Financial Accounting Statements</a:t>
            </a:r>
            <a:endParaRPr lang="en-US" dirty="0"/>
          </a:p>
        </p:txBody>
      </p:sp>
      <p:pic>
        <p:nvPicPr>
          <p:cNvPr id="4" name="Content Placeholder 3" descr="The three basic accounting statements are the income statement, balance sheet, and statement of cash flows." title="Accounting Statement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2323" y="1441568"/>
            <a:ext cx="4119353" cy="5192595"/>
          </a:xfrm>
          <a:prstGeom prst="rect">
            <a:avLst/>
          </a:prstGeom>
          <a:noFill/>
        </p:spPr>
      </p:pic>
      <p:sp>
        <p:nvSpPr>
          <p:cNvPr id="7" name="TextBox 1"/>
          <p:cNvSpPr txBox="1">
            <a:spLocks noChangeArrowheads="1"/>
          </p:cNvSpPr>
          <p:nvPr/>
        </p:nvSpPr>
        <p:spPr bwMode="auto">
          <a:xfrm>
            <a:off x="157163" y="6581775"/>
            <a:ext cx="8623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100">
                <a:latin typeface="Arial" panose="020B0604020202020204" pitchFamily="34" charset="0"/>
              </a:rPr>
              <a:t>Photo CC BY 4.0. Retrieved from: </a:t>
            </a:r>
            <a:r>
              <a:rPr lang="en-US" altLang="en-US" sz="1100" u="sng">
                <a:latin typeface="Arial" panose="020B0604020202020204" pitchFamily="34" charset="0"/>
                <a:hlinkClick r:id="rId3"/>
              </a:rPr>
              <a:t>https://commons.wikimedia.org/wiki/Category:Figures_from_Fundamentals_of_Business_by_Skripak</a:t>
            </a:r>
            <a:endParaRPr lang="en-US" altLang="en-US" sz="1100">
              <a:latin typeface="Arial" panose="020B0604020202020204" pitchFamily="34" charset="0"/>
            </a:endParaRPr>
          </a:p>
        </p:txBody>
      </p:sp>
    </p:spTree>
    <p:extLst>
      <p:ext uri="{BB962C8B-B14F-4D97-AF65-F5344CB8AC3E}">
        <p14:creationId xmlns:p14="http://schemas.microsoft.com/office/powerpoint/2010/main" val="1180492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Statement</a:t>
            </a:r>
            <a:endParaRPr lang="en-US" dirty="0"/>
          </a:p>
        </p:txBody>
      </p:sp>
      <p:sp>
        <p:nvSpPr>
          <p:cNvPr id="3" name="Content Placeholder 2"/>
          <p:cNvSpPr>
            <a:spLocks noGrp="1"/>
          </p:cNvSpPr>
          <p:nvPr>
            <p:ph idx="1"/>
          </p:nvPr>
        </p:nvSpPr>
        <p:spPr/>
        <p:txBody>
          <a:bodyPr/>
          <a:lstStyle/>
          <a:p>
            <a:r>
              <a:rPr lang="en-US" dirty="0" smtClean="0"/>
              <a:t>Did the firm make a profit?</a:t>
            </a:r>
          </a:p>
          <a:p>
            <a:r>
              <a:rPr lang="en-US" dirty="0" smtClean="0"/>
              <a:t>Over a period of time</a:t>
            </a:r>
          </a:p>
          <a:p>
            <a:r>
              <a:rPr lang="en-US" dirty="0" smtClean="0"/>
              <a:t>Over a monthly, quarter, or fiscal year</a:t>
            </a:r>
          </a:p>
        </p:txBody>
      </p:sp>
    </p:spTree>
    <p:extLst>
      <p:ext uri="{BB962C8B-B14F-4D97-AF65-F5344CB8AC3E}">
        <p14:creationId xmlns:p14="http://schemas.microsoft.com/office/powerpoint/2010/main" val="2598662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76"/>
            <a:ext cx="8229600" cy="745986"/>
          </a:xfrm>
        </p:spPr>
        <p:txBody>
          <a:bodyPr/>
          <a:lstStyle/>
          <a:p>
            <a:r>
              <a:rPr lang="en-US" dirty="0" smtClean="0"/>
              <a:t>Income Statement</a:t>
            </a:r>
            <a:endParaRPr lang="en-US" sz="2800" dirty="0"/>
          </a:p>
        </p:txBody>
      </p:sp>
      <p:graphicFrame>
        <p:nvGraphicFramePr>
          <p:cNvPr id="4" name="Content Placeholder 3" descr="Has lines for sales, cost of goods sold, gross profit (equal to sales minus cost of goods sold), operating expenses, operating income (equal to gross profit minus operating expenses), taxes, and net income (equal to operating income minus taxes and interest).  Net income is also called profit." title="Income statement"/>
          <p:cNvGraphicFramePr>
            <a:graphicFrameLocks noGrp="1"/>
          </p:cNvGraphicFramePr>
          <p:nvPr>
            <p:ph idx="1"/>
            <p:extLst>
              <p:ext uri="{D42A27DB-BD31-4B8C-83A1-F6EECF244321}">
                <p14:modId xmlns:p14="http://schemas.microsoft.com/office/powerpoint/2010/main" val="2950100730"/>
              </p:ext>
            </p:extLst>
          </p:nvPr>
        </p:nvGraphicFramePr>
        <p:xfrm>
          <a:off x="1295400" y="990600"/>
          <a:ext cx="4114800" cy="5468772"/>
        </p:xfrm>
        <a:graphic>
          <a:graphicData uri="http://schemas.openxmlformats.org/drawingml/2006/table">
            <a:tbl>
              <a:tblPr firstRow="1" firstCol="1" bandRow="1">
                <a:tableStyleId>{5C22544A-7EE6-4342-B048-85BDC9FD1C3A}</a:tableStyleId>
              </a:tblPr>
              <a:tblGrid>
                <a:gridCol w="2667000">
                  <a:extLst>
                    <a:ext uri="{9D8B030D-6E8A-4147-A177-3AD203B41FA5}">
                      <a16:colId xmlns:a16="http://schemas.microsoft.com/office/drawing/2014/main" val="2162301631"/>
                    </a:ext>
                  </a:extLst>
                </a:gridCol>
                <a:gridCol w="762000">
                  <a:extLst>
                    <a:ext uri="{9D8B030D-6E8A-4147-A177-3AD203B41FA5}">
                      <a16:colId xmlns:a16="http://schemas.microsoft.com/office/drawing/2014/main" val="3289045330"/>
                    </a:ext>
                  </a:extLst>
                </a:gridCol>
                <a:gridCol w="685800">
                  <a:extLst>
                    <a:ext uri="{9D8B030D-6E8A-4147-A177-3AD203B41FA5}">
                      <a16:colId xmlns:a16="http://schemas.microsoft.com/office/drawing/2014/main" val="2223985008"/>
                    </a:ext>
                  </a:extLst>
                </a:gridCol>
              </a:tblGrid>
              <a:tr h="1371782">
                <a:tc gridSpan="3">
                  <a:txBody>
                    <a:bodyPr/>
                    <a:lstStyle/>
                    <a:p>
                      <a:pPr marL="0" marR="0" indent="0" algn="ctr">
                        <a:lnSpc>
                          <a:spcPct val="100000"/>
                        </a:lnSpc>
                        <a:spcBef>
                          <a:spcPts val="600"/>
                        </a:spcBef>
                        <a:spcAft>
                          <a:spcPts val="0"/>
                        </a:spcAft>
                      </a:pPr>
                      <a:r>
                        <a:rPr lang="en-US" sz="3600" dirty="0">
                          <a:effectLst/>
                        </a:rPr>
                        <a:t>Stress-Buster </a:t>
                      </a:r>
                      <a:endParaRPr lang="en-US" sz="3600" dirty="0" smtClean="0">
                        <a:effectLst/>
                      </a:endParaRPr>
                    </a:p>
                    <a:p>
                      <a:pPr marL="0" marR="0" indent="0" algn="ctr">
                        <a:lnSpc>
                          <a:spcPct val="100000"/>
                        </a:lnSpc>
                        <a:spcBef>
                          <a:spcPts val="600"/>
                        </a:spcBef>
                        <a:spcAft>
                          <a:spcPts val="0"/>
                        </a:spcAft>
                      </a:pPr>
                      <a:r>
                        <a:rPr lang="en-US" sz="1400" dirty="0" smtClean="0">
                          <a:effectLst/>
                        </a:rPr>
                        <a:t>Income </a:t>
                      </a:r>
                      <a:r>
                        <a:rPr lang="en-US" sz="1400" dirty="0">
                          <a:effectLst/>
                        </a:rPr>
                        <a:t>Statement</a:t>
                      </a:r>
                    </a:p>
                    <a:p>
                      <a:pPr marL="0" marR="0" indent="0" algn="ctr">
                        <a:lnSpc>
                          <a:spcPct val="100000"/>
                        </a:lnSpc>
                        <a:spcBef>
                          <a:spcPts val="600"/>
                        </a:spcBef>
                        <a:spcAft>
                          <a:spcPts val="600"/>
                        </a:spcAft>
                      </a:pPr>
                      <a:r>
                        <a:rPr lang="en-US" sz="1400" dirty="0">
                          <a:effectLst/>
                        </a:rPr>
                        <a:t>Month Ended September 30, 2016</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9607756"/>
                  </a:ext>
                </a:extLst>
              </a:tr>
              <a:tr h="302042">
                <a:tc>
                  <a:txBody>
                    <a:bodyPr/>
                    <a:lstStyle/>
                    <a:p>
                      <a:pPr marL="0" marR="0" indent="0">
                        <a:lnSpc>
                          <a:spcPct val="150000"/>
                        </a:lnSpc>
                        <a:spcBef>
                          <a:spcPts val="600"/>
                        </a:spcBef>
                        <a:spcAft>
                          <a:spcPts val="600"/>
                        </a:spcAft>
                      </a:pPr>
                      <a:r>
                        <a:rPr lang="en-US" sz="1400" dirty="0">
                          <a:effectLst/>
                        </a:rPr>
                        <a:t>Sales (100x$10.00)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ctr">
                        <a:lnSpc>
                          <a:spcPct val="150000"/>
                        </a:lnSpc>
                        <a:spcBef>
                          <a:spcPts val="600"/>
                        </a:spcBef>
                        <a:spcAft>
                          <a:spcPts val="600"/>
                        </a:spcAft>
                      </a:pPr>
                      <a:r>
                        <a:rPr lang="en-US" sz="1400">
                          <a:effectLst/>
                        </a:rPr>
                        <a:t>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r">
                        <a:lnSpc>
                          <a:spcPct val="150000"/>
                        </a:lnSpc>
                        <a:spcBef>
                          <a:spcPts val="600"/>
                        </a:spcBef>
                        <a:spcAft>
                          <a:spcPts val="600"/>
                        </a:spcAft>
                      </a:pPr>
                      <a:r>
                        <a:rPr lang="en-US" sz="1400">
                          <a:effectLst/>
                        </a:rPr>
                        <a:t>$1,000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tc>
                <a:extLst>
                  <a:ext uri="{0D108BD9-81ED-4DB2-BD59-A6C34878D82A}">
                    <a16:rowId xmlns:a16="http://schemas.microsoft.com/office/drawing/2014/main" val="402466060"/>
                  </a:ext>
                </a:extLst>
              </a:tr>
              <a:tr h="426777">
                <a:tc>
                  <a:txBody>
                    <a:bodyPr/>
                    <a:lstStyle/>
                    <a:p>
                      <a:pPr marL="0" marR="0" indent="0">
                        <a:lnSpc>
                          <a:spcPct val="150000"/>
                        </a:lnSpc>
                        <a:spcBef>
                          <a:spcPts val="600"/>
                        </a:spcBef>
                        <a:spcAft>
                          <a:spcPts val="600"/>
                        </a:spcAft>
                      </a:pPr>
                      <a:r>
                        <a:rPr lang="en-US" sz="1400" dirty="0">
                          <a:effectLst/>
                        </a:rPr>
                        <a:t>Less cost of goods sold (100x$6)</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ctr">
                        <a:lnSpc>
                          <a:spcPct val="150000"/>
                        </a:lnSpc>
                        <a:spcBef>
                          <a:spcPts val="600"/>
                        </a:spcBef>
                        <a:spcAft>
                          <a:spcPts val="600"/>
                        </a:spcAft>
                      </a:pPr>
                      <a:r>
                        <a:rPr lang="en-US" sz="1400">
                          <a:effectLst/>
                        </a:rPr>
                        <a:t>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r">
                        <a:lnSpc>
                          <a:spcPct val="150000"/>
                        </a:lnSpc>
                        <a:spcBef>
                          <a:spcPts val="600"/>
                        </a:spcBef>
                        <a:spcAft>
                          <a:spcPts val="600"/>
                        </a:spcAft>
                      </a:pPr>
                      <a:r>
                        <a:rPr lang="en-US" sz="1400" dirty="0">
                          <a:effectLst/>
                        </a:rPr>
                        <a:t>600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124426"/>
                  </a:ext>
                </a:extLst>
              </a:tr>
              <a:tr h="394841">
                <a:tc>
                  <a:txBody>
                    <a:bodyPr/>
                    <a:lstStyle/>
                    <a:p>
                      <a:pPr marL="0" marR="0" indent="0">
                        <a:lnSpc>
                          <a:spcPct val="150000"/>
                        </a:lnSpc>
                        <a:spcBef>
                          <a:spcPts val="600"/>
                        </a:spcBef>
                        <a:spcAft>
                          <a:spcPts val="600"/>
                        </a:spcAft>
                      </a:pPr>
                      <a:r>
                        <a:rPr lang="en-US" sz="1400">
                          <a:effectLst/>
                        </a:rPr>
                        <a:t>Gross profit (100x ($10 -$6))</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ctr">
                        <a:lnSpc>
                          <a:spcPct val="150000"/>
                        </a:lnSpc>
                        <a:spcBef>
                          <a:spcPts val="600"/>
                        </a:spcBef>
                        <a:spcAft>
                          <a:spcPts val="600"/>
                        </a:spcAft>
                      </a:pPr>
                      <a:r>
                        <a:rPr lang="en-US" sz="1400">
                          <a:effectLst/>
                        </a:rPr>
                        <a:t>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r">
                        <a:lnSpc>
                          <a:spcPct val="150000"/>
                        </a:lnSpc>
                        <a:spcBef>
                          <a:spcPts val="600"/>
                        </a:spcBef>
                        <a:spcAft>
                          <a:spcPts val="600"/>
                        </a:spcAft>
                      </a:pPr>
                      <a:r>
                        <a:rPr lang="en-US" sz="1400">
                          <a:effectLst/>
                        </a:rPr>
                        <a:t>400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22305255"/>
                  </a:ext>
                </a:extLst>
              </a:tr>
              <a:tr h="394841">
                <a:tc>
                  <a:txBody>
                    <a:bodyPr/>
                    <a:lstStyle/>
                    <a:p>
                      <a:pPr marL="0" marR="0" indent="0">
                        <a:lnSpc>
                          <a:spcPct val="150000"/>
                        </a:lnSpc>
                        <a:spcBef>
                          <a:spcPts val="600"/>
                        </a:spcBef>
                        <a:spcAft>
                          <a:spcPts val="600"/>
                        </a:spcAft>
                      </a:pPr>
                      <a:r>
                        <a:rPr lang="en-US" sz="1400">
                          <a:effectLst/>
                        </a:rPr>
                        <a:t>Less operating expenses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ctr">
                        <a:lnSpc>
                          <a:spcPct val="150000"/>
                        </a:lnSpc>
                        <a:spcBef>
                          <a:spcPts val="600"/>
                        </a:spcBef>
                        <a:spcAft>
                          <a:spcPts val="600"/>
                        </a:spcAft>
                      </a:pPr>
                      <a:r>
                        <a:rPr lang="en-US" sz="1400">
                          <a:effectLst/>
                        </a:rPr>
                        <a:t>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r">
                        <a:lnSpc>
                          <a:spcPct val="150000"/>
                        </a:lnSpc>
                        <a:spcBef>
                          <a:spcPts val="600"/>
                        </a:spcBef>
                        <a:spcAft>
                          <a:spcPts val="600"/>
                        </a:spcAft>
                      </a:pPr>
                      <a:r>
                        <a:rPr lang="en-US" sz="1400">
                          <a:effectLst/>
                        </a:rPr>
                        <a:t>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tc>
                <a:extLst>
                  <a:ext uri="{0D108BD9-81ED-4DB2-BD59-A6C34878D82A}">
                    <a16:rowId xmlns:a16="http://schemas.microsoft.com/office/drawing/2014/main" val="4117639573"/>
                  </a:ext>
                </a:extLst>
              </a:tr>
              <a:tr h="302042">
                <a:tc>
                  <a:txBody>
                    <a:bodyPr/>
                    <a:lstStyle/>
                    <a:p>
                      <a:pPr marL="457200" marR="0" indent="0">
                        <a:lnSpc>
                          <a:spcPct val="150000"/>
                        </a:lnSpc>
                        <a:spcBef>
                          <a:spcPts val="600"/>
                        </a:spcBef>
                        <a:spcAft>
                          <a:spcPts val="600"/>
                        </a:spcAft>
                      </a:pPr>
                      <a:r>
                        <a:rPr lang="en-US" sz="1400">
                          <a:effectLst/>
                        </a:rPr>
                        <a:t>Salaries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r">
                        <a:lnSpc>
                          <a:spcPct val="150000"/>
                        </a:lnSpc>
                        <a:spcBef>
                          <a:spcPts val="600"/>
                        </a:spcBef>
                        <a:spcAft>
                          <a:spcPts val="600"/>
                        </a:spcAft>
                      </a:pPr>
                      <a:r>
                        <a:rPr lang="en-US" sz="1400">
                          <a:effectLst/>
                        </a:rPr>
                        <a:t>240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r">
                        <a:lnSpc>
                          <a:spcPct val="150000"/>
                        </a:lnSpc>
                        <a:spcBef>
                          <a:spcPts val="600"/>
                        </a:spcBef>
                        <a:spcAft>
                          <a:spcPts val="600"/>
                        </a:spcAft>
                      </a:pPr>
                      <a:r>
                        <a:rPr lang="en-US" sz="1400" dirty="0">
                          <a:effectLst/>
                        </a:rPr>
                        <a:t>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tc>
                <a:extLst>
                  <a:ext uri="{0D108BD9-81ED-4DB2-BD59-A6C34878D82A}">
                    <a16:rowId xmlns:a16="http://schemas.microsoft.com/office/drawing/2014/main" val="4065917911"/>
                  </a:ext>
                </a:extLst>
              </a:tr>
              <a:tr h="302042">
                <a:tc>
                  <a:txBody>
                    <a:bodyPr/>
                    <a:lstStyle/>
                    <a:p>
                      <a:pPr marL="457200" marR="0" indent="0">
                        <a:lnSpc>
                          <a:spcPct val="150000"/>
                        </a:lnSpc>
                        <a:spcBef>
                          <a:spcPts val="600"/>
                        </a:spcBef>
                        <a:spcAft>
                          <a:spcPts val="600"/>
                        </a:spcAft>
                      </a:pPr>
                      <a:r>
                        <a:rPr lang="en-US" sz="1400">
                          <a:effectLst/>
                        </a:rPr>
                        <a:t>Advertising</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r">
                        <a:lnSpc>
                          <a:spcPct val="150000"/>
                        </a:lnSpc>
                        <a:spcBef>
                          <a:spcPts val="600"/>
                        </a:spcBef>
                        <a:spcAft>
                          <a:spcPts val="600"/>
                        </a:spcAft>
                      </a:pPr>
                      <a:r>
                        <a:rPr lang="en-US" sz="1400">
                          <a:effectLst/>
                        </a:rPr>
                        <a:t>40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r">
                        <a:lnSpc>
                          <a:spcPct val="150000"/>
                        </a:lnSpc>
                        <a:spcBef>
                          <a:spcPts val="600"/>
                        </a:spcBef>
                        <a:spcAft>
                          <a:spcPts val="600"/>
                        </a:spcAft>
                      </a:pPr>
                      <a:r>
                        <a:rPr lang="en-US" sz="1400">
                          <a:effectLst/>
                        </a:rPr>
                        <a:t>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tc>
                <a:extLst>
                  <a:ext uri="{0D108BD9-81ED-4DB2-BD59-A6C34878D82A}">
                    <a16:rowId xmlns:a16="http://schemas.microsoft.com/office/drawing/2014/main" val="1017535914"/>
                  </a:ext>
                </a:extLst>
              </a:tr>
              <a:tr h="302042">
                <a:tc>
                  <a:txBody>
                    <a:bodyPr/>
                    <a:lstStyle/>
                    <a:p>
                      <a:pPr marL="457200" marR="0" indent="0">
                        <a:lnSpc>
                          <a:spcPct val="150000"/>
                        </a:lnSpc>
                        <a:spcBef>
                          <a:spcPts val="600"/>
                        </a:spcBef>
                        <a:spcAft>
                          <a:spcPts val="600"/>
                        </a:spcAft>
                      </a:pPr>
                      <a:r>
                        <a:rPr lang="en-US" sz="1400">
                          <a:effectLst/>
                        </a:rPr>
                        <a:t>Table rental</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r">
                        <a:lnSpc>
                          <a:spcPct val="150000"/>
                        </a:lnSpc>
                        <a:spcBef>
                          <a:spcPts val="600"/>
                        </a:spcBef>
                        <a:spcAft>
                          <a:spcPts val="600"/>
                        </a:spcAft>
                      </a:pPr>
                      <a:r>
                        <a:rPr lang="en-US" sz="1400" dirty="0">
                          <a:effectLst/>
                        </a:rPr>
                        <a:t>20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lnB w="12700" cap="flat" cmpd="sng" algn="ctr">
                      <a:solidFill>
                        <a:schemeClr val="tx1"/>
                      </a:solidFill>
                      <a:prstDash val="solid"/>
                      <a:round/>
                      <a:headEnd type="none" w="med" len="med"/>
                      <a:tailEnd type="none" w="med" len="med"/>
                    </a:lnB>
                  </a:tcPr>
                </a:tc>
                <a:tc>
                  <a:txBody>
                    <a:bodyPr/>
                    <a:lstStyle/>
                    <a:p>
                      <a:pPr marL="0" marR="0" indent="0" algn="r">
                        <a:lnSpc>
                          <a:spcPct val="150000"/>
                        </a:lnSpc>
                        <a:spcBef>
                          <a:spcPts val="600"/>
                        </a:spcBef>
                        <a:spcAft>
                          <a:spcPts val="600"/>
                        </a:spcAft>
                      </a:pPr>
                      <a:r>
                        <a:rPr lang="en-US" sz="1400" dirty="0">
                          <a:effectLst/>
                        </a:rPr>
                        <a:t>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tc>
                <a:extLst>
                  <a:ext uri="{0D108BD9-81ED-4DB2-BD59-A6C34878D82A}">
                    <a16:rowId xmlns:a16="http://schemas.microsoft.com/office/drawing/2014/main" val="393054413"/>
                  </a:ext>
                </a:extLst>
              </a:tr>
              <a:tr h="302042">
                <a:tc>
                  <a:txBody>
                    <a:bodyPr/>
                    <a:lstStyle/>
                    <a:p>
                      <a:pPr marL="0" marR="0" indent="0">
                        <a:lnSpc>
                          <a:spcPct val="150000"/>
                        </a:lnSpc>
                        <a:spcBef>
                          <a:spcPts val="600"/>
                        </a:spcBef>
                        <a:spcAft>
                          <a:spcPts val="600"/>
                        </a:spcAft>
                      </a:pPr>
                      <a:r>
                        <a:rPr lang="en-US" sz="1400">
                          <a:effectLst/>
                        </a:rPr>
                        <a:t>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r">
                        <a:lnSpc>
                          <a:spcPct val="150000"/>
                        </a:lnSpc>
                        <a:spcBef>
                          <a:spcPts val="600"/>
                        </a:spcBef>
                        <a:spcAft>
                          <a:spcPts val="600"/>
                        </a:spcAft>
                      </a:pPr>
                      <a:r>
                        <a:rPr lang="en-US" sz="1400" dirty="0">
                          <a:effectLst/>
                        </a:rPr>
                        <a:t>300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lnT w="12700" cap="flat" cmpd="sng" algn="ctr">
                      <a:solidFill>
                        <a:schemeClr val="tx1"/>
                      </a:solidFill>
                      <a:prstDash val="solid"/>
                      <a:round/>
                      <a:headEnd type="none" w="med" len="med"/>
                      <a:tailEnd type="none" w="med" len="med"/>
                    </a:lnT>
                  </a:tcPr>
                </a:tc>
                <a:tc>
                  <a:txBody>
                    <a:bodyPr/>
                    <a:lstStyle/>
                    <a:p>
                      <a:pPr marL="0" marR="0" indent="0" algn="r">
                        <a:lnSpc>
                          <a:spcPct val="150000"/>
                        </a:lnSpc>
                        <a:spcBef>
                          <a:spcPts val="600"/>
                        </a:spcBef>
                        <a:spcAft>
                          <a:spcPts val="600"/>
                        </a:spcAft>
                      </a:pPr>
                      <a:r>
                        <a:rPr lang="en-US" sz="1400" dirty="0">
                          <a:effectLst/>
                        </a:rPr>
                        <a:t>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6960278"/>
                  </a:ext>
                </a:extLst>
              </a:tr>
              <a:tr h="426777">
                <a:tc>
                  <a:txBody>
                    <a:bodyPr/>
                    <a:lstStyle/>
                    <a:p>
                      <a:pPr marL="0" marR="0" indent="0">
                        <a:lnSpc>
                          <a:spcPct val="150000"/>
                        </a:lnSpc>
                        <a:spcBef>
                          <a:spcPts val="600"/>
                        </a:spcBef>
                        <a:spcAft>
                          <a:spcPts val="600"/>
                        </a:spcAft>
                      </a:pPr>
                      <a:r>
                        <a:rPr lang="en-US" sz="1400" dirty="0" smtClean="0">
                          <a:effectLst/>
                        </a:rPr>
                        <a:t>Operating </a:t>
                      </a:r>
                      <a:r>
                        <a:rPr lang="en-US" sz="1400" dirty="0">
                          <a:effectLst/>
                        </a:rPr>
                        <a:t>income </a:t>
                      </a:r>
                      <a:r>
                        <a:rPr lang="en-US" sz="1400" dirty="0" smtClean="0">
                          <a:effectLst/>
                        </a:rPr>
                        <a:t>($</a:t>
                      </a:r>
                      <a:r>
                        <a:rPr lang="en-US" sz="1400" dirty="0">
                          <a:effectLst/>
                        </a:rPr>
                        <a:t>400-$300)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ctr">
                        <a:lnSpc>
                          <a:spcPct val="150000"/>
                        </a:lnSpc>
                        <a:spcBef>
                          <a:spcPts val="600"/>
                        </a:spcBef>
                        <a:spcAft>
                          <a:spcPts val="600"/>
                        </a:spcAft>
                      </a:pPr>
                      <a:r>
                        <a:rPr lang="en-US" sz="1400" dirty="0">
                          <a:effectLst/>
                        </a:rPr>
                        <a:t>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r">
                        <a:lnSpc>
                          <a:spcPct val="150000"/>
                        </a:lnSpc>
                        <a:spcBef>
                          <a:spcPts val="600"/>
                        </a:spcBef>
                        <a:spcAft>
                          <a:spcPts val="600"/>
                        </a:spcAft>
                      </a:pPr>
                      <a:r>
                        <a:rPr lang="en-US" sz="1400" dirty="0" smtClean="0">
                          <a:effectLst/>
                        </a:rPr>
                        <a:t>100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5515820"/>
                  </a:ext>
                </a:extLst>
              </a:tr>
              <a:tr h="426777">
                <a:tc>
                  <a:txBody>
                    <a:bodyPr/>
                    <a:lstStyle/>
                    <a:p>
                      <a:pPr marL="0" marR="0" indent="0">
                        <a:lnSpc>
                          <a:spcPct val="150000"/>
                        </a:lnSpc>
                        <a:spcBef>
                          <a:spcPts val="600"/>
                        </a:spcBef>
                        <a:spcAft>
                          <a:spcPts val="600"/>
                        </a:spcAft>
                      </a:pP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Taxes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ctr">
                        <a:lnSpc>
                          <a:spcPct val="150000"/>
                        </a:lnSpc>
                        <a:spcBef>
                          <a:spcPts val="600"/>
                        </a:spcBef>
                        <a:spcAft>
                          <a:spcPts val="600"/>
                        </a:spcAft>
                      </a:pP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r">
                        <a:lnSpc>
                          <a:spcPct val="150000"/>
                        </a:lnSpc>
                        <a:spcBef>
                          <a:spcPts val="600"/>
                        </a:spcBef>
                        <a:spcAft>
                          <a:spcPts val="600"/>
                        </a:spcAft>
                      </a:pP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25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865755"/>
                  </a:ext>
                </a:extLst>
              </a:tr>
              <a:tr h="426777">
                <a:tc>
                  <a:txBody>
                    <a:bodyPr/>
                    <a:lstStyle/>
                    <a:p>
                      <a:pPr marL="0" marR="0" indent="0">
                        <a:lnSpc>
                          <a:spcPct val="150000"/>
                        </a:lnSpc>
                        <a:spcBef>
                          <a:spcPts val="600"/>
                        </a:spcBef>
                        <a:spcAft>
                          <a:spcPts val="600"/>
                        </a:spcAft>
                      </a:pP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Net income</a:t>
                      </a:r>
                      <a:r>
                        <a:rPr lang="en-US" sz="1400" baseline="0" dirty="0" smtClean="0">
                          <a:effectLst/>
                          <a:latin typeface="Arial" panose="020B0604020202020204" pitchFamily="34" charset="0"/>
                          <a:ea typeface="Calibri" panose="020F0502020204030204" pitchFamily="34" charset="0"/>
                          <a:cs typeface="Times New Roman" panose="02020603050405020304" pitchFamily="18" charset="0"/>
                        </a:rPr>
                        <a:t> (profit)</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ctr">
                        <a:lnSpc>
                          <a:spcPct val="150000"/>
                        </a:lnSpc>
                        <a:spcBef>
                          <a:spcPts val="600"/>
                        </a:spcBef>
                        <a:spcAft>
                          <a:spcPts val="600"/>
                        </a:spcAft>
                      </a:pP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nchor="ctr"/>
                </a:tc>
                <a:tc>
                  <a:txBody>
                    <a:bodyPr/>
                    <a:lstStyle/>
                    <a:p>
                      <a:pPr marL="0" marR="0" indent="0" algn="r">
                        <a:lnSpc>
                          <a:spcPct val="150000"/>
                        </a:lnSpc>
                        <a:spcBef>
                          <a:spcPts val="600"/>
                        </a:spcBef>
                        <a:spcAft>
                          <a:spcPts val="600"/>
                        </a:spcAft>
                      </a:pP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$75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2883" marR="62883"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94317203"/>
                  </a:ext>
                </a:extLst>
              </a:tr>
            </a:tbl>
          </a:graphicData>
        </a:graphic>
      </p:graphicFrame>
      <p:sp>
        <p:nvSpPr>
          <p:cNvPr id="7" name="TextBox 6"/>
          <p:cNvSpPr txBox="1"/>
          <p:nvPr/>
        </p:nvSpPr>
        <p:spPr>
          <a:xfrm>
            <a:off x="5598916" y="2374990"/>
            <a:ext cx="1775999" cy="1415772"/>
          </a:xfrm>
          <a:prstGeom prst="rect">
            <a:avLst/>
          </a:prstGeom>
          <a:noFill/>
        </p:spPr>
        <p:txBody>
          <a:bodyPr wrap="none" rtlCol="0">
            <a:spAutoFit/>
          </a:bodyPr>
          <a:lstStyle/>
          <a:p>
            <a:r>
              <a:rPr lang="en-US" dirty="0" smtClean="0"/>
              <a:t>Revenues</a:t>
            </a:r>
          </a:p>
          <a:p>
            <a:r>
              <a:rPr lang="en-US" dirty="0" smtClean="0"/>
              <a:t>COGS</a:t>
            </a:r>
          </a:p>
          <a:p>
            <a:endParaRPr lang="en-US" sz="1400" dirty="0"/>
          </a:p>
          <a:p>
            <a:r>
              <a:rPr lang="en-US" dirty="0" smtClean="0"/>
              <a:t>Gross margin (%)</a:t>
            </a:r>
          </a:p>
          <a:p>
            <a:endParaRPr lang="en-US" dirty="0"/>
          </a:p>
        </p:txBody>
      </p:sp>
      <p:sp>
        <p:nvSpPr>
          <p:cNvPr id="8" name="TextBox 7"/>
          <p:cNvSpPr txBox="1"/>
          <p:nvPr/>
        </p:nvSpPr>
        <p:spPr>
          <a:xfrm>
            <a:off x="5634295" y="6019800"/>
            <a:ext cx="979114" cy="369332"/>
          </a:xfrm>
          <a:prstGeom prst="rect">
            <a:avLst/>
          </a:prstGeom>
          <a:noFill/>
        </p:spPr>
        <p:txBody>
          <a:bodyPr wrap="none" rtlCol="0">
            <a:spAutoFit/>
          </a:bodyPr>
          <a:lstStyle/>
          <a:p>
            <a:r>
              <a:rPr lang="en-US" dirty="0" smtClean="0"/>
              <a:t>Earnings</a:t>
            </a:r>
            <a:endParaRPr lang="en-US" dirty="0"/>
          </a:p>
        </p:txBody>
      </p:sp>
      <p:sp>
        <p:nvSpPr>
          <p:cNvPr id="11" name="TextBox 10"/>
          <p:cNvSpPr txBox="1"/>
          <p:nvPr/>
        </p:nvSpPr>
        <p:spPr>
          <a:xfrm>
            <a:off x="5642459" y="4802649"/>
            <a:ext cx="2037033" cy="369332"/>
          </a:xfrm>
          <a:prstGeom prst="rect">
            <a:avLst/>
          </a:prstGeom>
          <a:noFill/>
        </p:spPr>
        <p:txBody>
          <a:bodyPr wrap="none" rtlCol="0">
            <a:spAutoFit/>
          </a:bodyPr>
          <a:lstStyle/>
          <a:p>
            <a:r>
              <a:rPr lang="en-US" dirty="0" smtClean="0"/>
              <a:t>Operating expenses</a:t>
            </a:r>
            <a:endParaRPr lang="en-US" dirty="0"/>
          </a:p>
        </p:txBody>
      </p:sp>
      <p:sp>
        <p:nvSpPr>
          <p:cNvPr id="9" name="TextBox 1"/>
          <p:cNvSpPr txBox="1">
            <a:spLocks noChangeArrowheads="1"/>
          </p:cNvSpPr>
          <p:nvPr/>
        </p:nvSpPr>
        <p:spPr bwMode="auto">
          <a:xfrm>
            <a:off x="157163" y="6581775"/>
            <a:ext cx="8623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100" dirty="0" smtClean="0">
                <a:latin typeface="Arial" panose="020B0604020202020204" pitchFamily="34" charset="0"/>
              </a:rPr>
              <a:t>Figure </a:t>
            </a:r>
            <a:r>
              <a:rPr lang="en-US" altLang="en-US" sz="1100" dirty="0">
                <a:latin typeface="Arial" panose="020B0604020202020204" pitchFamily="34" charset="0"/>
              </a:rPr>
              <a:t>CC BY 4.0. Retrieved from: </a:t>
            </a:r>
            <a:r>
              <a:rPr lang="en-US" altLang="en-US" sz="1100" u="sng" dirty="0">
                <a:latin typeface="Arial" panose="020B0604020202020204" pitchFamily="34" charset="0"/>
                <a:hlinkClick r:id="rId2"/>
              </a:rPr>
              <a:t>https://commons.wikimedia.org/wiki/Category:Figures_from_Fundamentals_of_Business_by_Skripak</a:t>
            </a:r>
            <a:endParaRPr lang="en-US" altLang="en-US" sz="1100" dirty="0">
              <a:latin typeface="Arial" panose="020B0604020202020204" pitchFamily="34" charset="0"/>
            </a:endParaRPr>
          </a:p>
        </p:txBody>
      </p:sp>
    </p:spTree>
    <p:extLst>
      <p:ext uri="{BB962C8B-B14F-4D97-AF65-F5344CB8AC3E}">
        <p14:creationId xmlns:p14="http://schemas.microsoft.com/office/powerpoint/2010/main" val="1618166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7615</TotalTime>
  <Words>938</Words>
  <Application>Microsoft Office PowerPoint</Application>
  <PresentationFormat>On-screen Show (4:3)</PresentationFormat>
  <Paragraphs>198</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Accounting and Financial Information</vt:lpstr>
      <vt:lpstr>Learning Objectives</vt:lpstr>
      <vt:lpstr>Accounting</vt:lpstr>
      <vt:lpstr>Managerial Accounting</vt:lpstr>
      <vt:lpstr>Financial Accounting</vt:lpstr>
      <vt:lpstr>Financial Accounting</vt:lpstr>
      <vt:lpstr>Basic Financial Accounting Statements</vt:lpstr>
      <vt:lpstr>Income Statement</vt:lpstr>
      <vt:lpstr>Income Statement</vt:lpstr>
      <vt:lpstr>Balance Sheet</vt:lpstr>
      <vt:lpstr>Balance Sheet</vt:lpstr>
      <vt:lpstr>Balance Sheet</vt:lpstr>
      <vt:lpstr>Breakeven Analysis</vt:lpstr>
      <vt:lpstr>Breakeven Analysis</vt:lpstr>
      <vt:lpstr>Break Even Analysis</vt:lpstr>
      <vt:lpstr>Breakeven Analysis</vt:lpstr>
      <vt:lpstr>Breakeven Analysis</vt:lpstr>
      <vt:lpstr>Financial Statement Analysis</vt:lpstr>
      <vt:lpstr>Profitability Ratios </vt:lpstr>
      <vt:lpstr>Liquidity Ratios</vt:lpstr>
      <vt:lpstr>Debt Ratios</vt:lpstr>
      <vt:lpstr>Efficiency and Effectiveness Ratios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Presentations</dc:title>
  <dc:creator>Administrator</dc:creator>
  <cp:lastModifiedBy>Klinger,William</cp:lastModifiedBy>
  <cp:revision>155</cp:revision>
  <cp:lastPrinted>2018-09-25T20:49:45Z</cp:lastPrinted>
  <dcterms:created xsi:type="dcterms:W3CDTF">2011-11-30T01:20:09Z</dcterms:created>
  <dcterms:modified xsi:type="dcterms:W3CDTF">2019-01-19T16:14:53Z</dcterms:modified>
</cp:coreProperties>
</file>