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1" r:id="rId2"/>
    <p:sldId id="260" r:id="rId3"/>
    <p:sldId id="273" r:id="rId4"/>
    <p:sldId id="302" r:id="rId5"/>
    <p:sldId id="303" r:id="rId6"/>
    <p:sldId id="304" r:id="rId7"/>
    <p:sldId id="30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71162" autoAdjust="0"/>
  </p:normalViewPr>
  <p:slideViewPr>
    <p:cSldViewPr>
      <p:cViewPr varScale="1">
        <p:scale>
          <a:sx n="71" d="100"/>
          <a:sy n="71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76EDDE-B6F9-4106-B6B2-369F76182CDD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00B0B5-4A13-4BEE-A37E-2E462F6DD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Mediation and arbitration are processes involving a 3</a:t>
            </a:r>
            <a:r>
              <a:rPr lang="en-US" baseline="30000" dirty="0"/>
              <a:t>rd</a:t>
            </a:r>
            <a:r>
              <a:rPr lang="en-US" dirty="0"/>
              <a:t> party to help settle disputes.  It avoids having to go to court to resolve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74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Picket – a protest</a:t>
            </a:r>
          </a:p>
          <a:p>
            <a:r>
              <a:rPr lang="en-US" dirty="0"/>
              <a:t>Strike – workers refuse to work.</a:t>
            </a:r>
          </a:p>
          <a:p>
            <a:r>
              <a:rPr lang="en-US" dirty="0"/>
              <a:t>Boycott – a campaign to get consumers to stop buy company products</a:t>
            </a:r>
          </a:p>
          <a:p>
            <a:endParaRPr lang="en-US" dirty="0"/>
          </a:p>
          <a:p>
            <a:r>
              <a:rPr lang="en-US" dirty="0"/>
              <a:t>Lockout – the opposite of a strike.  Employers do not let the employees come to work</a:t>
            </a:r>
          </a:p>
          <a:p>
            <a:r>
              <a:rPr lang="en-US" dirty="0"/>
              <a:t>Injunction – business goes to court to force workers 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0B0B5-4A13-4BEE-A37E-2E462F6DD7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8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10"/>
          <p:cNvSpPr txBox="1">
            <a:spLocks noChangeArrowheads="1"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E00DBEA3-1F90-48DE-82AD-15C849F351CF}" type="slidenum">
              <a:rPr lang="en-US" altLang="en-U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B7E16-C42A-4FE9-9D53-EB6BEE17D2F3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BAA8-8F16-4689-A993-8738D1DAB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0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775A-A453-4DF6-87FE-420D0B32A010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3E0C-B958-4DF7-A7D0-68D10FDC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668F8-AD50-4196-BA0F-3D94799808E1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6FE1-19A6-4BF5-87CA-A5305A6D9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2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00" y="1524000"/>
            <a:ext cx="701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-3222625" y="304800"/>
            <a:ext cx="4365625" cy="4724400"/>
            <a:chOff x="-2030" y="192"/>
            <a:chExt cx="2750" cy="2976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DB35-0154-42DB-ADAA-EE7C1CE7F4C9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E317-4465-49E9-9CAC-FEEEA90B3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4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A55C2-FBBE-4D89-9CC7-143C5E92CCB9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C160-457C-4895-8429-C9F8E8199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24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8F96-339D-431A-A0B4-582B0910A5FB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CFD9-4557-4F66-96E8-98C82207B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47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2F9E-DA95-483A-A196-5F581DEBCEB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92AC7-977A-4E79-BEDB-01CC3E1D0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92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33D8-31D4-4DFB-8D24-9EFCDB23F019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8E2B-12B7-4688-875B-BDA264BB5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72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69ED4-06E6-4E65-A6F9-1F5F6A9E7B6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D1FAA-DAED-4432-8C1B-9402F97EC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539-6D42-4CA3-B013-26A208155C94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9F57-C09A-48D7-A5AE-D200454A9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0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57B55-C174-4B4B-A8C9-313515F1E445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97D29-2C75-4421-ACE4-DFD6B0B46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44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6CE110-9196-496B-A7FE-E4B7B56840DF}" type="datetimeFigureOut">
              <a:rPr lang="en-US"/>
              <a:pPr>
                <a:defRPr/>
              </a:pPr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1FB99-579B-41F3-A6E0-9B5E2227AA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s://vtechworks.lib.vt.edu/handle/10919/848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hyperlink" Target="http://hdl.handle.net/10919/7096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Union/Management Issues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7937" y="6567488"/>
            <a:ext cx="5173664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100" dirty="0">
                <a:latin typeface="Arial" panose="020B0604020202020204" pitchFamily="34" charset="0"/>
                <a:hlinkClick r:id="rId2"/>
              </a:rPr>
              <a:t>https://vtechworks.lib.vt.edu/handle/10919/84848</a:t>
            </a:r>
            <a:r>
              <a:rPr lang="en-US" altLang="en-US" sz="1100" dirty="0">
                <a:latin typeface="Arial" panose="020B0604020202020204" pitchFamily="34" charset="0"/>
              </a:rPr>
              <a:t> </a:t>
            </a:r>
            <a:endParaRPr lang="en-US" altLang="en-US" sz="1100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621916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6206320"/>
            <a:ext cx="763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©William Klinger. This work is licensed under a </a:t>
            </a:r>
            <a:r>
              <a:rPr lang="en-US" sz="1600" dirty="0">
                <a:hlinkClick r:id="rId5"/>
              </a:rPr>
              <a:t>Creative Commons Attribution 4.0 license</a:t>
            </a:r>
            <a:r>
              <a:rPr lang="en-US" dirty="0"/>
              <a:t> </a:t>
            </a:r>
          </a:p>
        </p:txBody>
      </p:sp>
      <p:pic>
        <p:nvPicPr>
          <p:cNvPr id="13" name="Picture 2" descr="https://mirrors.creativecommons.org/presskit/buttons/88x31/png/b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105" y="6276998"/>
            <a:ext cx="716164" cy="25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78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Review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8077200" cy="4525963"/>
          </a:xfrm>
        </p:spPr>
        <p:txBody>
          <a:bodyPr/>
          <a:lstStyle/>
          <a:p>
            <a:pPr lvl="0"/>
            <a:r>
              <a:rPr lang="en-US" dirty="0"/>
              <a:t>What planning does HR do?</a:t>
            </a:r>
          </a:p>
          <a:p>
            <a:r>
              <a:rPr lang="en-US" dirty="0"/>
              <a:t>Name alternative work arrangements.</a:t>
            </a:r>
          </a:p>
          <a:p>
            <a:r>
              <a:rPr lang="en-US" dirty="0"/>
              <a:t>Explain how managers evaluate employee performance and retain qualified employees.</a:t>
            </a:r>
          </a:p>
          <a:p>
            <a:r>
              <a:rPr lang="en-US" dirty="0"/>
              <a:t>What is the difference between a defined benefit plan and a defined contribution plan?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67600" cy="4525963"/>
          </a:xfrm>
        </p:spPr>
        <p:txBody>
          <a:bodyPr/>
          <a:lstStyle/>
          <a:p>
            <a:r>
              <a:rPr lang="en-US" dirty="0"/>
              <a:t>Explain why workers unionize and describe the collective-bargaining process</a:t>
            </a:r>
          </a:p>
          <a:p>
            <a:r>
              <a:rPr lang="en-US" dirty="0"/>
              <a:t>Discuss key terms associated with union/management issues, such as mediation and arbitration.</a:t>
            </a:r>
          </a:p>
          <a:p>
            <a:r>
              <a:rPr lang="en-US" dirty="0"/>
              <a:t>Identify the tactics used by each side to support their negotiating positions: strikes, picketing, boycotting, and lockouts.</a:t>
            </a:r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8125" y="6567488"/>
            <a:ext cx="4584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Download this book for free at: </a:t>
            </a:r>
            <a:r>
              <a:rPr lang="en-US" altLang="en-US" sz="1200">
                <a:latin typeface="Arial" panose="020B0604020202020204" pitchFamily="34" charset="0"/>
                <a:hlinkClick r:id="rId2"/>
              </a:rPr>
              <a:t>ttp://hdl.handle.net/10919/70961</a:t>
            </a:r>
            <a:endParaRPr lang="en-US" altLang="en-US" sz="120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3813" y="6572250"/>
            <a:ext cx="3000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latin typeface="Arial" panose="020B0604020202020204" pitchFamily="34" charset="0"/>
              </a:rPr>
              <a:t>Adapted from </a:t>
            </a:r>
            <a:r>
              <a:rPr lang="en-US" altLang="en-US" sz="1200" i="1">
                <a:latin typeface="Arial" panose="020B0604020202020204" pitchFamily="34" charset="0"/>
              </a:rPr>
              <a:t>Fundamentals of Business </a:t>
            </a:r>
            <a:endParaRPr lang="en-US" altLang="en-US" sz="1200">
              <a:latin typeface="Arial" panose="020B0604020202020204" pitchFamily="34" charset="0"/>
            </a:endParaRPr>
          </a:p>
        </p:txBody>
      </p:sp>
      <p:pic>
        <p:nvPicPr>
          <p:cNvPr id="9" name="Picture 1569" descr="BY-NC-SA" title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063" y="6608182"/>
            <a:ext cx="922337" cy="17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 to Unionize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pay</a:t>
            </a:r>
          </a:p>
          <a:p>
            <a:r>
              <a:rPr lang="en-US" dirty="0"/>
              <a:t>Good, safe working conditions</a:t>
            </a:r>
          </a:p>
          <a:p>
            <a:r>
              <a:rPr lang="en-US" dirty="0"/>
              <a:t>Sufficient benefits</a:t>
            </a:r>
          </a:p>
          <a:p>
            <a:r>
              <a:rPr lang="en-US" dirty="0"/>
              <a:t>Unified management interface</a:t>
            </a:r>
          </a:p>
          <a:p>
            <a:r>
              <a:rPr lang="en-US" dirty="0"/>
              <a:t>Job security</a:t>
            </a:r>
          </a:p>
        </p:txBody>
      </p:sp>
      <p:pic>
        <p:nvPicPr>
          <p:cNvPr id="4" name="Picture 3" descr="Shows union protest." title="Un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962400"/>
            <a:ext cx="3429000" cy="256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5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Locals</a:t>
            </a:r>
          </a:p>
          <a:p>
            <a:pPr lvl="1"/>
            <a:r>
              <a:rPr lang="en-US" dirty="0"/>
              <a:t>Shop stewards</a:t>
            </a:r>
          </a:p>
          <a:p>
            <a:pPr lvl="1"/>
            <a:r>
              <a:rPr lang="en-US" dirty="0"/>
              <a:t>Union presidents</a:t>
            </a:r>
          </a:p>
          <a:p>
            <a:r>
              <a:rPr lang="en-US" dirty="0"/>
              <a:t>National unions</a:t>
            </a:r>
          </a:p>
          <a:p>
            <a:pPr lvl="1"/>
            <a:r>
              <a:rPr lang="en-US" dirty="0"/>
              <a:t>Made up of local unions</a:t>
            </a:r>
          </a:p>
          <a:p>
            <a:r>
              <a:rPr lang="en-US" dirty="0">
                <a:solidFill>
                  <a:schemeClr val="accent1"/>
                </a:solidFill>
              </a:rPr>
              <a:t>Labor Federation</a:t>
            </a:r>
          </a:p>
          <a:p>
            <a:pPr lvl="1"/>
            <a:r>
              <a:rPr lang="en-US" dirty="0"/>
              <a:t>Group of national unions</a:t>
            </a:r>
          </a:p>
          <a:p>
            <a:pPr lvl="1"/>
            <a:r>
              <a:rPr lang="en-US" dirty="0"/>
              <a:t>E.g. AFL-CIO</a:t>
            </a:r>
          </a:p>
        </p:txBody>
      </p:sp>
    </p:spTree>
    <p:extLst>
      <p:ext uri="{BB962C8B-B14F-4D97-AF65-F5344CB8AC3E}">
        <p14:creationId xmlns:p14="http://schemas.microsoft.com/office/powerpoint/2010/main" val="32520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Bargaining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Collective bargaining agreement </a:t>
            </a:r>
            <a:r>
              <a:rPr lang="en-US" dirty="0"/>
              <a:t>(CBA)</a:t>
            </a:r>
          </a:p>
          <a:p>
            <a:pPr lvl="1"/>
            <a:r>
              <a:rPr lang="en-US" dirty="0"/>
              <a:t>A contract</a:t>
            </a:r>
          </a:p>
          <a:p>
            <a:r>
              <a:rPr lang="en-US" dirty="0"/>
              <a:t>CBA typically defines</a:t>
            </a:r>
          </a:p>
          <a:p>
            <a:pPr lvl="1"/>
            <a:r>
              <a:rPr lang="en-US" dirty="0"/>
              <a:t>Compensation structure, increases</a:t>
            </a:r>
          </a:p>
          <a:p>
            <a:pPr lvl="1"/>
            <a:r>
              <a:rPr lang="en-US" dirty="0"/>
              <a:t>Benefits</a:t>
            </a:r>
          </a:p>
          <a:p>
            <a:pPr lvl="1"/>
            <a:r>
              <a:rPr lang="en-US" dirty="0"/>
              <a:t>Working conditions</a:t>
            </a:r>
          </a:p>
          <a:p>
            <a:pPr lvl="1"/>
            <a:r>
              <a:rPr lang="en-US" dirty="0"/>
              <a:t>Job security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Grievance procedures</a:t>
            </a:r>
          </a:p>
          <a:p>
            <a:r>
              <a:rPr lang="en-US" dirty="0">
                <a:solidFill>
                  <a:schemeClr val="accent1"/>
                </a:solidFill>
              </a:rPr>
              <a:t>Mediation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arbitration</a:t>
            </a:r>
          </a:p>
        </p:txBody>
      </p:sp>
    </p:spTree>
    <p:extLst>
      <p:ext uri="{BB962C8B-B14F-4D97-AF65-F5344CB8AC3E}">
        <p14:creationId xmlns:p14="http://schemas.microsoft.com/office/powerpoint/2010/main" val="199219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Union</a:t>
            </a:r>
          </a:p>
          <a:p>
            <a:r>
              <a:rPr lang="en-US" dirty="0"/>
              <a:t>Picket</a:t>
            </a:r>
          </a:p>
          <a:p>
            <a:r>
              <a:rPr lang="en-US" dirty="0"/>
              <a:t>Strike</a:t>
            </a:r>
          </a:p>
          <a:p>
            <a:r>
              <a:rPr lang="en-US" dirty="0"/>
              <a:t>Boycott</a:t>
            </a:r>
          </a:p>
          <a:p>
            <a:pPr marL="0" indent="0">
              <a:buNone/>
            </a:pPr>
            <a:r>
              <a:rPr lang="en-US" b="1" dirty="0"/>
              <a:t>Management</a:t>
            </a:r>
          </a:p>
          <a:p>
            <a:r>
              <a:rPr lang="en-US" dirty="0"/>
              <a:t>Lockout</a:t>
            </a:r>
          </a:p>
          <a:p>
            <a:r>
              <a:rPr lang="en-US" dirty="0"/>
              <a:t>Replacement workers</a:t>
            </a:r>
          </a:p>
          <a:p>
            <a:r>
              <a:rPr lang="en-US" dirty="0">
                <a:solidFill>
                  <a:schemeClr val="accent1"/>
                </a:solidFill>
              </a:rPr>
              <a:t>Injunction</a:t>
            </a:r>
          </a:p>
        </p:txBody>
      </p:sp>
      <p:pic>
        <p:nvPicPr>
          <p:cNvPr id="4" name="Picture 1" descr="Cartoon, Icon, Light Bulb, Symb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5638800"/>
            <a:ext cx="7334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hows union on strike." title="Uni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287" y="1752600"/>
            <a:ext cx="4572000" cy="288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6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Words>309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Union/Management Issues</vt:lpstr>
      <vt:lpstr>Review </vt:lpstr>
      <vt:lpstr>Learning Objectives</vt:lpstr>
      <vt:lpstr>Motivations to Unionize</vt:lpstr>
      <vt:lpstr>Union Structures</vt:lpstr>
      <vt:lpstr>Collective Bargaining</vt:lpstr>
      <vt:lpstr>Tactics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Presentations</dc:title>
  <dc:creator>Administrator</dc:creator>
  <cp:lastModifiedBy>Klinger, Bill</cp:lastModifiedBy>
  <cp:revision>123</cp:revision>
  <dcterms:created xsi:type="dcterms:W3CDTF">2011-11-30T01:20:09Z</dcterms:created>
  <dcterms:modified xsi:type="dcterms:W3CDTF">2020-10-23T16:23:37Z</dcterms:modified>
</cp:coreProperties>
</file>