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6"/>
  </p:notesMasterIdLst>
  <p:sldIdLst>
    <p:sldId id="269"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39688865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88632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81011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82097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37301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8519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For 2014 fiscal year Starbucks reported 11 billion comprehensive income with 21,336 operating stores worldwide. Started as a single coffee house in Seattle's historic Pike Place Market., as reflected it is symbol. Howard Schultz, Starbucks’ chairman, CEO, and president, happen to walk into the store in 1980 and was  </a:t>
            </a:r>
            <a:r>
              <a:rPr lang="en">
                <a:solidFill>
                  <a:schemeClr val="dk1"/>
                </a:solidFill>
              </a:rPr>
              <a:t>drawn by the inspiration of Moby Dick theme. After spending some time in italy gaining more knowledge about the art of coffee. He came a back a year later in 1981 to invest in the store. </a:t>
            </a:r>
          </a:p>
        </p:txBody>
      </p:sp>
    </p:spTree>
    <p:extLst>
      <p:ext uri="{BB962C8B-B14F-4D97-AF65-F5344CB8AC3E}">
        <p14:creationId xmlns:p14="http://schemas.microsoft.com/office/powerpoint/2010/main" val="355526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 name="Shape 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Dunkin is headquartered in Canton, Massachusetts, claiming to be “ the world’s largest coffee and baked goods chain.” While, William Rosenberg opened the first Dunkin in Quincy, MA in 1990 UK company Allied Domceq purchased the company and created the Dunkin Brand which included Baskin-Robin’s and Togo’s. In 2005 Pernod Ricard, a wine company purchased Dunkin from Allied. </a:t>
            </a:r>
          </a:p>
        </p:txBody>
      </p:sp>
    </p:spTree>
    <p:extLst>
      <p:ext uri="{BB962C8B-B14F-4D97-AF65-F5344CB8AC3E}">
        <p14:creationId xmlns:p14="http://schemas.microsoft.com/office/powerpoint/2010/main" val="323201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 name="Shape 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1897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gn="ctr" rtl="0">
              <a:lnSpc>
                <a:spcPct val="115000"/>
              </a:lnSpc>
              <a:spcBef>
                <a:spcPts val="600"/>
              </a:spcBef>
              <a:buClr>
                <a:schemeClr val="dk1"/>
              </a:buClr>
              <a:buSzPct val="100000"/>
              <a:buFont typeface="Arial"/>
              <a:buNone/>
            </a:pPr>
            <a:r>
              <a:rPr lang="en"/>
              <a:t>  </a:t>
            </a:r>
          </a:p>
          <a:p>
            <a:pPr marL="457200" lvl="0" indent="-317500" rtl="0">
              <a:lnSpc>
                <a:spcPct val="115000"/>
              </a:lnSpc>
              <a:spcBef>
                <a:spcPts val="600"/>
              </a:spcBef>
              <a:buClr>
                <a:schemeClr val="dk1"/>
              </a:buClr>
              <a:buSzPct val="100000"/>
              <a:buFont typeface="Arial"/>
              <a:buChar char="●"/>
            </a:pPr>
            <a:r>
              <a:rPr lang="en" sz="1400" b="1">
                <a:solidFill>
                  <a:schemeClr val="dk1"/>
                </a:solidFill>
                <a:latin typeface="Georgia"/>
                <a:ea typeface="Georgia"/>
                <a:cs typeface="Georgia"/>
                <a:sym typeface="Georgia"/>
              </a:rPr>
              <a:t>Universal Declaration of Human Rights </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No deforestation </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No development of High Carbon Stock forests/High Conservation Value areas </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No burning in preparation of land or in development </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Reduce Greenhouse Gas emissions on existing plantations from all sources</a:t>
            </a:r>
          </a:p>
          <a:p>
            <a:pPr marL="457200" lvl="0" indent="-317500" rtl="0">
              <a:lnSpc>
                <a:spcPct val="115000"/>
              </a:lnSpc>
              <a:spcBef>
                <a:spcPts val="600"/>
              </a:spcBef>
              <a:buClr>
                <a:schemeClr val="dk1"/>
              </a:buClr>
              <a:buSzPct val="100000"/>
              <a:buFont typeface="Arial"/>
              <a:buChar char="●"/>
            </a:pPr>
            <a:r>
              <a:rPr lang="en" sz="1400" b="1">
                <a:solidFill>
                  <a:schemeClr val="dk1"/>
                </a:solidFill>
                <a:latin typeface="Georgia"/>
                <a:ea typeface="Georgia"/>
                <a:cs typeface="Georgia"/>
                <a:sym typeface="Georgia"/>
              </a:rPr>
              <a:t>Animal Welfare Policy</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Clean water/food</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Prevent heat stress</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Cage-free egg systems/gestation crate-free pork </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Transported in a clean, large, enclosed areas</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Should only be given antibiotics for treatment of disease</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“Dolphin Safe” tuna standards</a:t>
            </a:r>
          </a:p>
          <a:p>
            <a:pPr marL="457200" lvl="0" indent="-317500" rtl="0">
              <a:lnSpc>
                <a:spcPct val="115000"/>
              </a:lnSpc>
              <a:spcBef>
                <a:spcPts val="600"/>
              </a:spcBef>
              <a:buClr>
                <a:schemeClr val="dk1"/>
              </a:buClr>
              <a:buSzPct val="100000"/>
              <a:buFont typeface="Arial"/>
              <a:buChar char="●"/>
            </a:pPr>
            <a:r>
              <a:rPr lang="en" sz="1400" b="1">
                <a:solidFill>
                  <a:schemeClr val="dk1"/>
                </a:solidFill>
                <a:latin typeface="Georgia"/>
                <a:ea typeface="Georgia"/>
                <a:cs typeface="Georgia"/>
                <a:sym typeface="Georgia"/>
              </a:rPr>
              <a:t>Statement on Food Safety</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Follow HACCP principles, government regulations, global industry best practices, and GFSI principles.</a:t>
            </a:r>
          </a:p>
          <a:p>
            <a:pPr marL="914400" lvl="1" indent="-304800" rtl="0">
              <a:lnSpc>
                <a:spcPct val="115000"/>
              </a:lnSpc>
              <a:spcBef>
                <a:spcPts val="480"/>
              </a:spcBef>
              <a:buClr>
                <a:schemeClr val="dk1"/>
              </a:buClr>
              <a:buSzPct val="100000"/>
              <a:buFont typeface="Courier New"/>
              <a:buChar char="o"/>
            </a:pPr>
            <a:r>
              <a:rPr lang="en" sz="1200">
                <a:solidFill>
                  <a:schemeClr val="dk1"/>
                </a:solidFill>
                <a:latin typeface="Georgia"/>
                <a:ea typeface="Georgia"/>
                <a:cs typeface="Georgia"/>
                <a:sym typeface="Georgia"/>
              </a:rPr>
              <a:t>Conduct Monthly Food Safety Self Assessments</a:t>
            </a:r>
          </a:p>
          <a:p>
            <a:pPr marL="914400" lvl="1" indent="-298450">
              <a:lnSpc>
                <a:spcPct val="115000"/>
              </a:lnSpc>
              <a:spcBef>
                <a:spcPts val="480"/>
              </a:spcBef>
              <a:buClr>
                <a:schemeClr val="dk1"/>
              </a:buClr>
              <a:buSzPct val="91666"/>
              <a:buFont typeface="Courier New"/>
              <a:buChar char="o"/>
            </a:pPr>
            <a:r>
              <a:rPr lang="en" sz="1200">
                <a:solidFill>
                  <a:schemeClr val="dk1"/>
                </a:solidFill>
                <a:latin typeface="Georgia"/>
                <a:ea typeface="Georgia"/>
                <a:cs typeface="Georgia"/>
                <a:sym typeface="Georgia"/>
              </a:rPr>
              <a:t>Must display menu board signs asking guests to inform their server of allergies/educational allergen awareness posters in areas reserved for crew members	</a:t>
            </a:r>
            <a:r>
              <a:rPr lang="en">
                <a:solidFill>
                  <a:schemeClr val="dk1"/>
                </a:solidFill>
                <a:latin typeface="Georgia"/>
                <a:ea typeface="Georgia"/>
                <a:cs typeface="Georgia"/>
                <a:sym typeface="Georgia"/>
              </a:rPr>
              <a:t>	</a:t>
            </a:r>
          </a:p>
        </p:txBody>
      </p:sp>
    </p:spTree>
    <p:extLst>
      <p:ext uri="{BB962C8B-B14F-4D97-AF65-F5344CB8AC3E}">
        <p14:creationId xmlns:p14="http://schemas.microsoft.com/office/powerpoint/2010/main" val="81510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lnSpc>
                <a:spcPct val="115000"/>
              </a:lnSpc>
              <a:spcBef>
                <a:spcPts val="0"/>
              </a:spcBef>
              <a:buNone/>
            </a:pPr>
            <a:endParaRPr/>
          </a:p>
        </p:txBody>
      </p:sp>
    </p:spTree>
    <p:extLst>
      <p:ext uri="{BB962C8B-B14F-4D97-AF65-F5344CB8AC3E}">
        <p14:creationId xmlns:p14="http://schemas.microsoft.com/office/powerpoint/2010/main" val="3631129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38259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In  the years the people have become more aware about the environment and conserving it, thus many companies have implemented green marketing such as both of these as part of sustainability and giving back. </a:t>
            </a:r>
          </a:p>
        </p:txBody>
      </p:sp>
    </p:spTree>
    <p:extLst>
      <p:ext uri="{BB962C8B-B14F-4D97-AF65-F5344CB8AC3E}">
        <p14:creationId xmlns:p14="http://schemas.microsoft.com/office/powerpoint/2010/main" val="183183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In order to move away from brick and mortar stores and expanded the business to meet  demands and stay current with the demands of technology both stores allow to purchase their products online. </a:t>
            </a:r>
          </a:p>
        </p:txBody>
      </p:sp>
    </p:spTree>
    <p:extLst>
      <p:ext uri="{BB962C8B-B14F-4D97-AF65-F5344CB8AC3E}">
        <p14:creationId xmlns:p14="http://schemas.microsoft.com/office/powerpoint/2010/main" val="3502293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0" name="Shape 10"/>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1" name="Shape 11"/>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6" name="Shape 26"/>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8556791" y="4749850"/>
            <a:ext cx="548699" cy="393524"/>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
        <p:nvSpPr>
          <p:cNvPr id="7" name="Shape 7"/>
          <p:cNvSpPr txBox="1">
            <a:spLocks noGrp="1"/>
          </p:cNvSpPr>
          <p:nvPr>
            <p:ph type="sldNum" idx="12"/>
          </p:nvPr>
        </p:nvSpPr>
        <p:spPr>
          <a:xfrm>
            <a:off x="8556791" y="4749850"/>
            <a:ext cx="548699" cy="393524"/>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2600"/>
            <a:ext cx="8229600" cy="606029"/>
          </a:xfrm>
        </p:spPr>
        <p:txBody>
          <a:bodyPr/>
          <a:lstStyle/>
          <a:p>
            <a:r>
              <a:rPr lang="en-US" sz="2800" dirty="0">
                <a:solidFill>
                  <a:schemeClr val="accent1">
                    <a:lumMod val="75000"/>
                  </a:schemeClr>
                </a:solidFill>
              </a:rPr>
              <a:t>Klinger comments</a:t>
            </a:r>
            <a:r>
              <a:rPr lang="en-US" dirty="0"/>
              <a:t>	</a:t>
            </a:r>
          </a:p>
        </p:txBody>
      </p:sp>
      <p:sp>
        <p:nvSpPr>
          <p:cNvPr id="3" name="Text Placeholder 2"/>
          <p:cNvSpPr>
            <a:spLocks noGrp="1"/>
          </p:cNvSpPr>
          <p:nvPr>
            <p:ph type="body" idx="1"/>
          </p:nvPr>
        </p:nvSpPr>
        <p:spPr>
          <a:xfrm>
            <a:off x="457200" y="942205"/>
            <a:ext cx="8229600" cy="3725680"/>
          </a:xfrm>
        </p:spPr>
        <p:txBody>
          <a:bodyPr/>
          <a:lstStyle/>
          <a:p>
            <a:r>
              <a:rPr lang="en-US" sz="2000" dirty="0"/>
              <a:t>This homework is well done and is easy to follow.  A nice touch are the notes on some of the slides.</a:t>
            </a:r>
          </a:p>
          <a:p>
            <a:endParaRPr lang="en-US" sz="2000" dirty="0"/>
          </a:p>
          <a:p>
            <a:r>
              <a:rPr lang="en-US" sz="2000" dirty="0"/>
              <a:t>If I were to make any suggestions, they would be:</a:t>
            </a:r>
            <a:br>
              <a:rPr lang="en-US" sz="2000" dirty="0"/>
            </a:br>
            <a:endParaRPr lang="en-US" sz="2000" dirty="0"/>
          </a:p>
          <a:p>
            <a:pPr marL="457200" indent="-457200">
              <a:buFontTx/>
              <a:buChar char="-"/>
            </a:pPr>
            <a:r>
              <a:rPr lang="en-US" sz="2000" dirty="0"/>
              <a:t>The policies for both companies should be on one slide for easier comparison</a:t>
            </a:r>
          </a:p>
          <a:p>
            <a:pPr marL="457200" indent="-457200">
              <a:buFontTx/>
              <a:buChar char="-"/>
            </a:pPr>
            <a:r>
              <a:rPr lang="en-US" sz="2000" dirty="0"/>
              <a:t>The manager evaluation should use bullets, not complete sentences. </a:t>
            </a:r>
          </a:p>
          <a:p>
            <a:pPr marL="457200" indent="-457200">
              <a:buFontTx/>
              <a:buChar char="-"/>
            </a:pPr>
            <a:r>
              <a:rPr lang="en-US" sz="2000" dirty="0"/>
              <a:t>Add something beyond what was asked for.</a:t>
            </a:r>
          </a:p>
          <a:p>
            <a:pPr marL="457200" indent="-457200">
              <a:buFontTx/>
              <a:buChar char="-"/>
            </a:pPr>
            <a:endParaRPr lang="en-US" sz="2000" dirty="0"/>
          </a:p>
          <a:p>
            <a:r>
              <a:rPr lang="en-US" sz="2000" dirty="0"/>
              <a:t>Note that this is slightly different from what I assigned.</a:t>
            </a:r>
          </a:p>
          <a:p>
            <a:endParaRPr lang="en-US" sz="2000" dirty="0"/>
          </a:p>
        </p:txBody>
      </p:sp>
    </p:spTree>
    <p:extLst>
      <p:ext uri="{BB962C8B-B14F-4D97-AF65-F5344CB8AC3E}">
        <p14:creationId xmlns:p14="http://schemas.microsoft.com/office/powerpoint/2010/main" val="492774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latin typeface="Georgia"/>
                <a:ea typeface="Georgia"/>
                <a:cs typeface="Georgia"/>
                <a:sym typeface="Georgia"/>
              </a:rPr>
              <a:t>Trends: Online Stores</a:t>
            </a:r>
          </a:p>
        </p:txBody>
      </p:sp>
      <p:sp>
        <p:nvSpPr>
          <p:cNvPr id="85" name="Shape 85"/>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rtl="0">
              <a:spcBef>
                <a:spcPts val="0"/>
              </a:spcBef>
              <a:buNone/>
            </a:pPr>
            <a:r>
              <a:rPr lang="en" sz="2400">
                <a:latin typeface="Georgia"/>
                <a:ea typeface="Georgia"/>
                <a:cs typeface="Georgia"/>
                <a:sym typeface="Georgia"/>
              </a:rPr>
              <a:t>Dunkin Donuts:</a:t>
            </a:r>
          </a:p>
          <a:p>
            <a:pPr marL="457200" lvl="0" indent="-342900" rtl="0">
              <a:spcBef>
                <a:spcPts val="0"/>
              </a:spcBef>
              <a:buClr>
                <a:schemeClr val="dk1"/>
              </a:buClr>
              <a:buSzPct val="100000"/>
              <a:buFont typeface="Arial"/>
              <a:buChar char="●"/>
            </a:pPr>
            <a:r>
              <a:rPr lang="en" sz="1800">
                <a:latin typeface="Georgia"/>
                <a:ea typeface="Georgia"/>
                <a:cs typeface="Georgia"/>
                <a:sym typeface="Georgia"/>
              </a:rPr>
              <a:t>Sell K-Cup Pods</a:t>
            </a:r>
          </a:p>
          <a:p>
            <a:pPr marL="457200" lvl="0" indent="-342900" rtl="0">
              <a:spcBef>
                <a:spcPts val="0"/>
              </a:spcBef>
              <a:buClr>
                <a:schemeClr val="dk1"/>
              </a:buClr>
              <a:buSzPct val="100000"/>
              <a:buFont typeface="Arial"/>
              <a:buChar char="●"/>
            </a:pPr>
            <a:r>
              <a:rPr lang="en" sz="1800">
                <a:latin typeface="Georgia"/>
                <a:ea typeface="Georgia"/>
                <a:cs typeface="Georgia"/>
                <a:sym typeface="Georgia"/>
              </a:rPr>
              <a:t>Sell coffee beans</a:t>
            </a:r>
          </a:p>
          <a:p>
            <a:pPr marL="457200" lvl="0" indent="-342900" rtl="0">
              <a:spcBef>
                <a:spcPts val="0"/>
              </a:spcBef>
              <a:buClr>
                <a:schemeClr val="dk1"/>
              </a:buClr>
              <a:buSzPct val="100000"/>
              <a:buFont typeface="Arial"/>
              <a:buChar char="●"/>
            </a:pPr>
            <a:r>
              <a:rPr lang="en" sz="1800">
                <a:latin typeface="Georgia"/>
                <a:ea typeface="Georgia"/>
                <a:cs typeface="Georgia"/>
                <a:sym typeface="Georgia"/>
              </a:rPr>
              <a:t>Offers free shipping on first purchase</a:t>
            </a:r>
          </a:p>
          <a:p>
            <a:pPr marL="457200" lvl="0" indent="-342900">
              <a:spcBef>
                <a:spcPts val="0"/>
              </a:spcBef>
              <a:buClr>
                <a:schemeClr val="dk1"/>
              </a:buClr>
              <a:buSzPct val="100000"/>
              <a:buFont typeface="Arial"/>
              <a:buChar char="●"/>
            </a:pPr>
            <a:r>
              <a:rPr lang="en" sz="1800">
                <a:latin typeface="Georgia"/>
                <a:ea typeface="Georgia"/>
                <a:cs typeface="Georgia"/>
                <a:sym typeface="Georgia"/>
              </a:rPr>
              <a:t>Offers a “regular refill” program</a:t>
            </a:r>
          </a:p>
        </p:txBody>
      </p:sp>
      <p:sp>
        <p:nvSpPr>
          <p:cNvPr id="86" name="Shape 86"/>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rtl="0">
              <a:spcBef>
                <a:spcPts val="0"/>
              </a:spcBef>
              <a:buNone/>
            </a:pPr>
            <a:r>
              <a:rPr lang="en" sz="2400">
                <a:latin typeface="Georgia"/>
                <a:ea typeface="Georgia"/>
                <a:cs typeface="Georgia"/>
                <a:sym typeface="Georgia"/>
              </a:rPr>
              <a:t>Starbucks:</a:t>
            </a:r>
          </a:p>
          <a:p>
            <a:pPr marL="457200" lvl="0" indent="-342900" rtl="0">
              <a:spcBef>
                <a:spcPts val="0"/>
              </a:spcBef>
              <a:buClr>
                <a:schemeClr val="dk1"/>
              </a:buClr>
              <a:buSzPct val="100000"/>
              <a:buFont typeface="Arial"/>
              <a:buChar char="●"/>
            </a:pPr>
            <a:r>
              <a:rPr lang="en" sz="1800">
                <a:latin typeface="Georgia"/>
                <a:ea typeface="Georgia"/>
                <a:cs typeface="Georgia"/>
                <a:sym typeface="Georgia"/>
              </a:rPr>
              <a:t>Sell flavor syrups and sauces</a:t>
            </a:r>
          </a:p>
          <a:p>
            <a:pPr marL="457200" lvl="0" indent="-342900" rtl="0">
              <a:spcBef>
                <a:spcPts val="0"/>
              </a:spcBef>
              <a:buClr>
                <a:schemeClr val="dk1"/>
              </a:buClr>
              <a:buSzPct val="100000"/>
              <a:buFont typeface="Arial"/>
              <a:buChar char="●"/>
            </a:pPr>
            <a:r>
              <a:rPr lang="en" sz="1800">
                <a:latin typeface="Georgia"/>
                <a:ea typeface="Georgia"/>
                <a:cs typeface="Georgia"/>
                <a:sym typeface="Georgia"/>
              </a:rPr>
              <a:t>Sell cocoa and chocolate</a:t>
            </a:r>
          </a:p>
          <a:p>
            <a:pPr marL="457200" lvl="0" indent="-342900" rtl="0">
              <a:spcBef>
                <a:spcPts val="0"/>
              </a:spcBef>
              <a:buClr>
                <a:schemeClr val="dk1"/>
              </a:buClr>
              <a:buSzPct val="100000"/>
              <a:buFont typeface="Arial"/>
              <a:buChar char="●"/>
            </a:pPr>
            <a:r>
              <a:rPr lang="en" sz="1800">
                <a:latin typeface="Georgia"/>
                <a:ea typeface="Georgia"/>
                <a:cs typeface="Georgia"/>
                <a:sym typeface="Georgia"/>
              </a:rPr>
              <a:t>Sell appliances</a:t>
            </a:r>
          </a:p>
          <a:p>
            <a:pPr marL="457200" lvl="0" indent="-342900" rtl="0">
              <a:spcBef>
                <a:spcPts val="0"/>
              </a:spcBef>
              <a:buClr>
                <a:schemeClr val="dk1"/>
              </a:buClr>
              <a:buSzPct val="100000"/>
              <a:buFont typeface="Arial"/>
              <a:buChar char="●"/>
            </a:pPr>
            <a:r>
              <a:rPr lang="en" sz="1800">
                <a:latin typeface="Georgia"/>
                <a:ea typeface="Georgia"/>
                <a:cs typeface="Georgia"/>
                <a:sym typeface="Georgia"/>
              </a:rPr>
              <a:t>Sell coffee beans</a:t>
            </a:r>
          </a:p>
          <a:p>
            <a:pPr marL="457200" lvl="0" indent="-342900" rtl="0">
              <a:spcBef>
                <a:spcPts val="0"/>
              </a:spcBef>
              <a:buClr>
                <a:schemeClr val="dk1"/>
              </a:buClr>
              <a:buSzPct val="100000"/>
              <a:buFont typeface="Arial"/>
              <a:buChar char="●"/>
            </a:pPr>
            <a:r>
              <a:rPr lang="en" sz="1800">
                <a:latin typeface="Georgia"/>
                <a:ea typeface="Georgia"/>
                <a:cs typeface="Georgia"/>
                <a:sym typeface="Georgia"/>
              </a:rPr>
              <a:t>Sells to gourmet coffee drinking niche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Trends: Store Rewards Card</a:t>
            </a:r>
          </a:p>
        </p:txBody>
      </p:sp>
      <p:sp>
        <p:nvSpPr>
          <p:cNvPr id="92" name="Shape 92"/>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rtl="0">
              <a:spcBef>
                <a:spcPts val="0"/>
              </a:spcBef>
              <a:buNone/>
            </a:pPr>
            <a:r>
              <a:rPr lang="en" sz="2400"/>
              <a:t>Starbucks:</a:t>
            </a:r>
          </a:p>
          <a:p>
            <a:pPr marL="457200" lvl="0" indent="-342900" rtl="0">
              <a:spcBef>
                <a:spcPts val="0"/>
              </a:spcBef>
              <a:buClr>
                <a:schemeClr val="dk1"/>
              </a:buClr>
              <a:buSzPct val="100000"/>
              <a:buFont typeface="Arial"/>
              <a:buChar char="●"/>
            </a:pPr>
            <a:r>
              <a:rPr lang="en" sz="1800"/>
              <a:t>Offers a customer loyalty program</a:t>
            </a:r>
          </a:p>
          <a:p>
            <a:pPr marL="457200" lvl="0" indent="-342900" rtl="0">
              <a:spcBef>
                <a:spcPts val="0"/>
              </a:spcBef>
              <a:buClr>
                <a:schemeClr val="dk1"/>
              </a:buClr>
              <a:buSzPct val="100000"/>
              <a:buFont typeface="Arial"/>
              <a:buChar char="●"/>
            </a:pPr>
            <a:r>
              <a:rPr lang="en" sz="1800"/>
              <a:t>Has multiple levels of rewards</a:t>
            </a:r>
          </a:p>
          <a:p>
            <a:pPr marL="457200" lvl="0" indent="-342900" rtl="0">
              <a:spcBef>
                <a:spcPts val="0"/>
              </a:spcBef>
              <a:buClr>
                <a:schemeClr val="dk1"/>
              </a:buClr>
              <a:buSzPct val="100000"/>
              <a:buFont typeface="Arial"/>
              <a:buChar char="●"/>
            </a:pPr>
            <a:r>
              <a:rPr lang="en" sz="1800"/>
              <a:t>Has a mobile app</a:t>
            </a:r>
          </a:p>
          <a:p>
            <a:pPr marL="457200" lvl="0" indent="-342900" rtl="0">
              <a:spcBef>
                <a:spcPts val="0"/>
              </a:spcBef>
              <a:buClr>
                <a:schemeClr val="dk1"/>
              </a:buClr>
              <a:buSzPct val="100000"/>
              <a:buFont typeface="Arial"/>
              <a:buChar char="●"/>
            </a:pPr>
            <a:r>
              <a:rPr lang="en" sz="1800"/>
              <a:t>Offers exclusive coupons to card holders</a:t>
            </a:r>
          </a:p>
          <a:p>
            <a:pPr marL="457200" lvl="0" indent="-342900">
              <a:spcBef>
                <a:spcPts val="0"/>
              </a:spcBef>
              <a:buClr>
                <a:schemeClr val="dk1"/>
              </a:buClr>
              <a:buSzPct val="100000"/>
              <a:buFont typeface="Arial"/>
              <a:buChar char="●"/>
            </a:pPr>
            <a:r>
              <a:rPr lang="en" sz="1800"/>
              <a:t>Sell a “Sterling Silver Starbucks” card that is made of silver</a:t>
            </a:r>
          </a:p>
        </p:txBody>
      </p:sp>
      <p:sp>
        <p:nvSpPr>
          <p:cNvPr id="93" name="Shape 93"/>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rtl="0">
              <a:spcBef>
                <a:spcPts val="0"/>
              </a:spcBef>
              <a:buNone/>
            </a:pPr>
            <a:r>
              <a:rPr lang="en" sz="2400"/>
              <a:t>Dunkin Donuts:</a:t>
            </a:r>
          </a:p>
          <a:p>
            <a:pPr marL="457200" lvl="0" indent="-342900" rtl="0">
              <a:spcBef>
                <a:spcPts val="0"/>
              </a:spcBef>
              <a:buClr>
                <a:schemeClr val="dk1"/>
              </a:buClr>
              <a:buSzPct val="100000"/>
              <a:buFont typeface="Arial"/>
              <a:buChar char="●"/>
            </a:pPr>
            <a:r>
              <a:rPr lang="en" sz="1800"/>
              <a:t>Offers a customer loyalty program</a:t>
            </a:r>
          </a:p>
          <a:p>
            <a:pPr marL="457200" lvl="0" indent="-342900" rtl="0">
              <a:spcBef>
                <a:spcPts val="0"/>
              </a:spcBef>
              <a:buClr>
                <a:schemeClr val="dk1"/>
              </a:buClr>
              <a:buSzPct val="100000"/>
              <a:buFont typeface="Arial"/>
              <a:buChar char="●"/>
            </a:pPr>
            <a:r>
              <a:rPr lang="en" sz="1800"/>
              <a:t>Offers exclusive coupons to card holders</a:t>
            </a:r>
          </a:p>
          <a:p>
            <a:pPr marL="457200" lvl="0" indent="-342900" rtl="0">
              <a:spcBef>
                <a:spcPts val="0"/>
              </a:spcBef>
              <a:buClr>
                <a:schemeClr val="dk1"/>
              </a:buClr>
              <a:buSzPct val="100000"/>
              <a:buFont typeface="Arial"/>
              <a:buChar char="●"/>
            </a:pPr>
            <a:r>
              <a:rPr lang="en" sz="1800"/>
              <a:t>Has a mobile app</a:t>
            </a:r>
          </a:p>
          <a:p>
            <a:pPr marL="457200" lvl="0" indent="-342900" rtl="0">
              <a:spcBef>
                <a:spcPts val="0"/>
              </a:spcBef>
              <a:buClr>
                <a:schemeClr val="dk1"/>
              </a:buClr>
              <a:buSzPct val="100000"/>
              <a:buFont typeface="Arial"/>
              <a:buChar char="●"/>
            </a:pPr>
            <a:r>
              <a:rPr lang="en" sz="1800"/>
              <a:t>Free to become a cardholder</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Manager Summary</a:t>
            </a:r>
          </a:p>
        </p:txBody>
      </p:sp>
      <p:sp>
        <p:nvSpPr>
          <p:cNvPr id="99" name="Shape 99"/>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rtl="0">
              <a:spcBef>
                <a:spcPts val="0"/>
              </a:spcBef>
              <a:buNone/>
            </a:pPr>
            <a:r>
              <a:rPr lang="en" sz="1800"/>
              <a:t>Starbucks- Whitney Chang</a:t>
            </a:r>
          </a:p>
          <a:p>
            <a:pPr marL="457200" lvl="0" indent="-317500" rtl="0">
              <a:spcBef>
                <a:spcPts val="0"/>
              </a:spcBef>
              <a:buClr>
                <a:schemeClr val="dk1"/>
              </a:buClr>
              <a:buSzPct val="77777"/>
              <a:buFont typeface="Arial"/>
              <a:buChar char="●"/>
            </a:pPr>
            <a:r>
              <a:rPr lang="en" sz="1800"/>
              <a:t>Early 40’s</a:t>
            </a:r>
          </a:p>
          <a:p>
            <a:pPr marL="457200" lvl="0" indent="-317500" rtl="0">
              <a:spcBef>
                <a:spcPts val="0"/>
              </a:spcBef>
              <a:buClr>
                <a:schemeClr val="dk1"/>
              </a:buClr>
              <a:buSzPct val="77777"/>
              <a:buFont typeface="Arial"/>
              <a:buChar char="●"/>
            </a:pPr>
            <a:r>
              <a:rPr lang="en" sz="1800"/>
              <a:t>Feeler</a:t>
            </a:r>
          </a:p>
          <a:p>
            <a:pPr marL="457200" lvl="0" indent="-317500" rtl="0">
              <a:spcBef>
                <a:spcPts val="0"/>
              </a:spcBef>
              <a:buClr>
                <a:schemeClr val="dk1"/>
              </a:buClr>
              <a:buSzPct val="77777"/>
              <a:buFont typeface="Arial"/>
              <a:buChar char="●"/>
            </a:pPr>
            <a:r>
              <a:rPr lang="en" sz="1800"/>
              <a:t>Conceptual skills</a:t>
            </a:r>
          </a:p>
          <a:p>
            <a:pPr marL="457200" lvl="0" indent="-317500" rtl="0">
              <a:spcBef>
                <a:spcPts val="0"/>
              </a:spcBef>
              <a:buClr>
                <a:schemeClr val="dk1"/>
              </a:buClr>
              <a:buSzPct val="77777"/>
              <a:buFont typeface="Arial"/>
              <a:buChar char="●"/>
            </a:pPr>
            <a:r>
              <a:rPr lang="en" sz="1800"/>
              <a:t>Shares care for business ethics with corporate office</a:t>
            </a:r>
          </a:p>
          <a:p>
            <a:pPr marL="914400" lvl="1" indent="-342900" rtl="0">
              <a:spcBef>
                <a:spcPts val="0"/>
              </a:spcBef>
              <a:buClr>
                <a:schemeClr val="dk1"/>
              </a:buClr>
              <a:buSzPct val="100000"/>
              <a:buFont typeface="Courier New"/>
              <a:buChar char="o"/>
            </a:pPr>
            <a:r>
              <a:rPr lang="en" sz="1800"/>
              <a:t>ex: sustainable operations/ environmental care</a:t>
            </a:r>
          </a:p>
          <a:p>
            <a:pPr marL="457200" lvl="0" indent="-317500" rtl="0">
              <a:spcBef>
                <a:spcPts val="0"/>
              </a:spcBef>
              <a:buClr>
                <a:schemeClr val="dk1"/>
              </a:buClr>
              <a:buSzPct val="77777"/>
              <a:buFont typeface="Arial"/>
              <a:buChar char="●"/>
            </a:pPr>
            <a:r>
              <a:rPr lang="en" sz="1800"/>
              <a:t>Bureaucratic management</a:t>
            </a:r>
          </a:p>
          <a:p>
            <a:pPr marL="914400" lvl="1" indent="-342900">
              <a:spcBef>
                <a:spcPts val="0"/>
              </a:spcBef>
              <a:buClr>
                <a:schemeClr val="dk1"/>
              </a:buClr>
              <a:buSzPct val="100000"/>
              <a:buFont typeface="Courier New"/>
              <a:buChar char="o"/>
            </a:pPr>
            <a:r>
              <a:rPr lang="en" sz="1800"/>
              <a:t>Instructions by higher ups are gospel</a:t>
            </a:r>
          </a:p>
        </p:txBody>
      </p:sp>
      <p:sp>
        <p:nvSpPr>
          <p:cNvPr id="100" name="Shape 100"/>
          <p:cNvSpPr txBox="1">
            <a:spLocks noGrp="1"/>
          </p:cNvSpPr>
          <p:nvPr>
            <p:ph type="body" idx="2"/>
          </p:nvPr>
        </p:nvSpPr>
        <p:spPr>
          <a:xfrm>
            <a:off x="4692273" y="1200150"/>
            <a:ext cx="3994500" cy="3725699"/>
          </a:xfrm>
          <a:prstGeom prst="rect">
            <a:avLst/>
          </a:prstGeom>
        </p:spPr>
        <p:txBody>
          <a:bodyPr lIns="91425" tIns="91425" rIns="91425" bIns="91425" anchor="t" anchorCtr="0">
            <a:noAutofit/>
          </a:bodyPr>
          <a:lstStyle/>
          <a:p>
            <a:pPr rtl="0">
              <a:spcBef>
                <a:spcPts val="0"/>
              </a:spcBef>
              <a:buNone/>
            </a:pPr>
            <a:r>
              <a:rPr lang="en" sz="1800"/>
              <a:t>Dunkin Donuts- Lily Chung</a:t>
            </a:r>
          </a:p>
          <a:p>
            <a:pPr marL="457200" lvl="0" indent="-317500" rtl="0">
              <a:spcBef>
                <a:spcPts val="0"/>
              </a:spcBef>
              <a:buClr>
                <a:schemeClr val="dk1"/>
              </a:buClr>
              <a:buSzPct val="77777"/>
              <a:buFont typeface="Arial"/>
              <a:buChar char="●"/>
            </a:pPr>
            <a:r>
              <a:rPr lang="en" sz="1800"/>
              <a:t>Late 30’s</a:t>
            </a:r>
          </a:p>
          <a:p>
            <a:pPr marL="457200" lvl="0" indent="-317500" rtl="0">
              <a:spcBef>
                <a:spcPts val="0"/>
              </a:spcBef>
              <a:buClr>
                <a:schemeClr val="dk1"/>
              </a:buClr>
              <a:buSzPct val="77777"/>
              <a:buFont typeface="Arial"/>
              <a:buChar char="●"/>
            </a:pPr>
            <a:r>
              <a:rPr lang="en" sz="1800"/>
              <a:t>Thinker</a:t>
            </a:r>
          </a:p>
          <a:p>
            <a:pPr marL="457200" lvl="0" indent="-317500" rtl="0">
              <a:spcBef>
                <a:spcPts val="0"/>
              </a:spcBef>
              <a:buClr>
                <a:schemeClr val="dk1"/>
              </a:buClr>
              <a:buSzPct val="77777"/>
              <a:buFont typeface="Arial"/>
              <a:buChar char="●"/>
            </a:pPr>
            <a:r>
              <a:rPr lang="en" sz="1800"/>
              <a:t>Cares about the customer satisfaction possibly more than staff</a:t>
            </a:r>
          </a:p>
          <a:p>
            <a:pPr marL="457200" lvl="0" indent="-317500" rtl="0">
              <a:spcBef>
                <a:spcPts val="0"/>
              </a:spcBef>
              <a:buClr>
                <a:schemeClr val="dk1"/>
              </a:buClr>
              <a:buSzPct val="77777"/>
              <a:buFont typeface="Arial"/>
              <a:buChar char="●"/>
            </a:pPr>
            <a:r>
              <a:rPr lang="en" sz="1800"/>
              <a:t>Scientific management</a:t>
            </a:r>
          </a:p>
          <a:p>
            <a:pPr marL="914400" lvl="1" indent="-342900">
              <a:spcBef>
                <a:spcPts val="0"/>
              </a:spcBef>
              <a:buClr>
                <a:schemeClr val="dk1"/>
              </a:buClr>
              <a:buSzPct val="100000"/>
              <a:buFont typeface="Courier New"/>
              <a:buChar char="o"/>
            </a:pPr>
            <a:r>
              <a:rPr lang="en" sz="1800"/>
              <a:t>Set standards of operating for staff</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Manager Evaluation</a:t>
            </a:r>
          </a:p>
        </p:txBody>
      </p:sp>
      <p:sp>
        <p:nvSpPr>
          <p:cNvPr id="106" name="Shape 106"/>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t>Starbucks- Whitney Chang </a:t>
            </a:r>
          </a:p>
          <a:p>
            <a:pPr>
              <a:lnSpc>
                <a:spcPct val="115000"/>
              </a:lnSpc>
              <a:spcBef>
                <a:spcPts val="0"/>
              </a:spcBef>
              <a:buNone/>
            </a:pPr>
            <a:r>
              <a:rPr lang="en" sz="1400"/>
              <a:t>	Chang is a very strong personality. She can see through peoples facades and has good diagnostic skills of who would fit in her store. Chang’s weakness could be her extreme management by walking around. She is out monitoring staff to the point of it being annoying and over bearing on staff.</a:t>
            </a:r>
          </a:p>
        </p:txBody>
      </p:sp>
      <p:sp>
        <p:nvSpPr>
          <p:cNvPr id="107" name="Shape 107"/>
          <p:cNvSpPr txBox="1">
            <a:spLocks noGrp="1"/>
          </p:cNvSpPr>
          <p:nvPr>
            <p:ph type="body" idx="2"/>
          </p:nvPr>
        </p:nvSpPr>
        <p:spPr>
          <a:xfrm>
            <a:off x="4616073" y="1200150"/>
            <a:ext cx="3994500" cy="37256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t>Dunkin Donuts- Lily Chung</a:t>
            </a:r>
          </a:p>
          <a:p>
            <a:pPr indent="457200" rtl="0">
              <a:lnSpc>
                <a:spcPct val="115000"/>
              </a:lnSpc>
              <a:spcBef>
                <a:spcPts val="0"/>
              </a:spcBef>
              <a:buNone/>
            </a:pPr>
            <a:r>
              <a:rPr lang="en" sz="1400"/>
              <a:t>Chung operates with a decentralized approach and directs a lot of attention to time management due to the time requirements during everyday operations such as the morning commuter breakfast rush. She walks the line of management and staff a little too often. She is too readily working the front as part of the team than as a leader stepping in. This weakens the image of her position as a manager to her staff. </a:t>
            </a:r>
          </a:p>
          <a:p>
            <a:pPr indent="457200" rtl="0">
              <a:spcBef>
                <a:spcPts val="0"/>
              </a:spcBef>
              <a:buNone/>
            </a:pPr>
            <a:endParaRPr sz="1400"/>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latin typeface="Georgia"/>
                <a:ea typeface="Georgia"/>
                <a:cs typeface="Georgia"/>
                <a:sym typeface="Georgia"/>
              </a:rPr>
              <a:t>Works Cited</a:t>
            </a:r>
          </a:p>
        </p:txBody>
      </p:sp>
      <p:sp>
        <p:nvSpPr>
          <p:cNvPr id="113" name="Shape 113"/>
          <p:cNvSpPr txBox="1"/>
          <p:nvPr/>
        </p:nvSpPr>
        <p:spPr>
          <a:xfrm>
            <a:off x="1591275" y="1182775"/>
            <a:ext cx="6650100" cy="3538800"/>
          </a:xfrm>
          <a:prstGeom prst="rect">
            <a:avLst/>
          </a:prstGeom>
          <a:noFill/>
          <a:ln>
            <a:noFill/>
          </a:ln>
        </p:spPr>
        <p:txBody>
          <a:bodyPr lIns="91425" tIns="91425" rIns="91425" bIns="91425" anchor="t" anchorCtr="0">
            <a:noAutofit/>
          </a:bodyPr>
          <a:lstStyle/>
          <a:p>
            <a:pPr lvl="0" rtl="0">
              <a:spcBef>
                <a:spcPts val="0"/>
              </a:spcBef>
              <a:buClr>
                <a:schemeClr val="dk1"/>
              </a:buClr>
              <a:buSzPct val="91666"/>
              <a:buFont typeface="Arial"/>
              <a:buNone/>
            </a:pPr>
            <a:r>
              <a:rPr lang="en" sz="1200">
                <a:solidFill>
                  <a:schemeClr val="dk1"/>
                </a:solidFill>
              </a:rPr>
              <a:t>"Dunkin' Donuts And Starbucks: A Tale Of Two Coffee Marketing Giants."Co.Create. Fast</a:t>
            </a:r>
          </a:p>
          <a:p>
            <a:pPr lvl="0" rtl="0">
              <a:spcBef>
                <a:spcPts val="0"/>
              </a:spcBef>
              <a:buClr>
                <a:schemeClr val="dk1"/>
              </a:buClr>
              <a:buSzPct val="91666"/>
              <a:buFont typeface="Arial"/>
              <a:buNone/>
            </a:pPr>
            <a:r>
              <a:rPr lang="en" sz="1200">
                <a:solidFill>
                  <a:schemeClr val="dk1"/>
                </a:solidFill>
              </a:rPr>
              <a:t>Company, 21 Aug. 2014. Web. 09 Apr. 2015.</a:t>
            </a:r>
          </a:p>
          <a:p>
            <a:pPr lvl="0" rtl="0">
              <a:spcBef>
                <a:spcPts val="0"/>
              </a:spcBef>
              <a:buClr>
                <a:schemeClr val="dk1"/>
              </a:buClr>
              <a:buSzPct val="91666"/>
              <a:buFont typeface="Arial"/>
              <a:buNone/>
            </a:pPr>
            <a:r>
              <a:rPr lang="en" sz="1200">
                <a:solidFill>
                  <a:schemeClr val="dk1"/>
                </a:solidFill>
              </a:rPr>
              <a:t> </a:t>
            </a:r>
          </a:p>
          <a:p>
            <a:pPr lvl="0" rtl="0">
              <a:spcBef>
                <a:spcPts val="0"/>
              </a:spcBef>
              <a:buClr>
                <a:schemeClr val="dk1"/>
              </a:buClr>
              <a:buSzPct val="91666"/>
              <a:buFont typeface="Arial"/>
              <a:buNone/>
            </a:pPr>
            <a:r>
              <a:rPr lang="en" sz="1200">
                <a:solidFill>
                  <a:schemeClr val="dk1"/>
                </a:solidFill>
              </a:rPr>
              <a:t>"Dunkin Dounuts." DunkinDonuts.com. Dunkin Donuts, n.d. Web. 09 Apr. 2015.</a:t>
            </a:r>
          </a:p>
          <a:p>
            <a:pPr lvl="0" rtl="0">
              <a:spcBef>
                <a:spcPts val="0"/>
              </a:spcBef>
              <a:buClr>
                <a:schemeClr val="dk1"/>
              </a:buClr>
              <a:buSzPct val="91666"/>
              <a:buFont typeface="Arial"/>
              <a:buNone/>
            </a:pPr>
            <a:r>
              <a:rPr lang="en" sz="1200">
                <a:solidFill>
                  <a:schemeClr val="dk1"/>
                </a:solidFill>
              </a:rPr>
              <a:t> </a:t>
            </a:r>
          </a:p>
          <a:p>
            <a:pPr lvl="0" rtl="0">
              <a:spcBef>
                <a:spcPts val="0"/>
              </a:spcBef>
              <a:buClr>
                <a:schemeClr val="dk1"/>
              </a:buClr>
              <a:buSzPct val="91666"/>
              <a:buFont typeface="Arial"/>
              <a:buNone/>
            </a:pPr>
            <a:r>
              <a:rPr lang="en" sz="1200">
                <a:solidFill>
                  <a:schemeClr val="dk1"/>
                </a:solidFill>
              </a:rPr>
              <a:t>“Lily Chung.” Personal interview. 9 Apr. 2015</a:t>
            </a:r>
          </a:p>
          <a:p>
            <a:pPr lvl="0" rtl="0">
              <a:spcBef>
                <a:spcPts val="0"/>
              </a:spcBef>
              <a:buClr>
                <a:schemeClr val="dk1"/>
              </a:buClr>
              <a:buSzPct val="91666"/>
              <a:buFont typeface="Arial"/>
              <a:buNone/>
            </a:pPr>
            <a:r>
              <a:rPr lang="en" sz="1200">
                <a:solidFill>
                  <a:schemeClr val="dk1"/>
                </a:solidFill>
              </a:rPr>
              <a:t> </a:t>
            </a:r>
          </a:p>
          <a:p>
            <a:pPr lvl="0" rtl="0">
              <a:spcBef>
                <a:spcPts val="0"/>
              </a:spcBef>
              <a:buClr>
                <a:schemeClr val="dk1"/>
              </a:buClr>
              <a:buSzPct val="91666"/>
              <a:buFont typeface="Arial"/>
              <a:buNone/>
            </a:pPr>
            <a:r>
              <a:rPr lang="en" sz="1200">
                <a:solidFill>
                  <a:schemeClr val="dk1"/>
                </a:solidFill>
              </a:rPr>
              <a:t>"Starbucks Coffee Company." Starbucks Coffee Company. Starbucks, n.d. Web. 09 Apr. 2015.</a:t>
            </a:r>
          </a:p>
          <a:p>
            <a:pPr lvl="0" rtl="0">
              <a:spcBef>
                <a:spcPts val="0"/>
              </a:spcBef>
              <a:buClr>
                <a:schemeClr val="dk1"/>
              </a:buClr>
              <a:buFont typeface="Arial"/>
              <a:buNone/>
            </a:pPr>
            <a:endParaRPr sz="1200">
              <a:solidFill>
                <a:schemeClr val="dk1"/>
              </a:solidFill>
            </a:endParaRPr>
          </a:p>
          <a:p>
            <a:pPr lvl="0" rtl="0">
              <a:spcBef>
                <a:spcPts val="0"/>
              </a:spcBef>
              <a:buClr>
                <a:schemeClr val="dk1"/>
              </a:buClr>
              <a:buSzPct val="91666"/>
              <a:buFont typeface="Arial"/>
              <a:buNone/>
            </a:pPr>
            <a:r>
              <a:rPr lang="en" sz="1200">
                <a:solidFill>
                  <a:schemeClr val="dk1"/>
                </a:solidFill>
              </a:rPr>
              <a:t>"Whitney Chang." Personal interview. 8 Apr. 2015.</a:t>
            </a:r>
          </a:p>
          <a:p>
            <a:pPr lvl="0" rtl="0">
              <a:spcBef>
                <a:spcPts val="0"/>
              </a:spcBef>
              <a:buClr>
                <a:schemeClr val="dk1"/>
              </a:buClr>
              <a:buSzPct val="91666"/>
              <a:buFont typeface="Arial"/>
              <a:buNone/>
            </a:pPr>
            <a:r>
              <a:rPr lang="en" sz="1200">
                <a:solidFill>
                  <a:schemeClr val="dk1"/>
                </a:solidFil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pic>
        <p:nvPicPr>
          <p:cNvPr id="30" name="Shape 30"/>
          <p:cNvPicPr preferRelativeResize="0"/>
          <p:nvPr/>
        </p:nvPicPr>
        <p:blipFill>
          <a:blip r:embed="rId3">
            <a:alphaModFix/>
          </a:blip>
          <a:stretch>
            <a:fillRect/>
          </a:stretch>
        </p:blipFill>
        <p:spPr>
          <a:xfrm>
            <a:off x="4972975" y="447825"/>
            <a:ext cx="3666100" cy="3353900"/>
          </a:xfrm>
          <a:prstGeom prst="rect">
            <a:avLst/>
          </a:prstGeom>
          <a:noFill/>
          <a:ln>
            <a:noFill/>
          </a:ln>
        </p:spPr>
      </p:pic>
      <p:pic>
        <p:nvPicPr>
          <p:cNvPr id="31" name="Shape 31"/>
          <p:cNvPicPr preferRelativeResize="0"/>
          <p:nvPr/>
        </p:nvPicPr>
        <p:blipFill>
          <a:blip r:embed="rId4">
            <a:alphaModFix/>
          </a:blip>
          <a:stretch>
            <a:fillRect/>
          </a:stretch>
        </p:blipFill>
        <p:spPr>
          <a:xfrm>
            <a:off x="442350" y="447825"/>
            <a:ext cx="3698625" cy="3353899"/>
          </a:xfrm>
          <a:prstGeom prst="rect">
            <a:avLst/>
          </a:prstGeom>
          <a:noFill/>
          <a:ln>
            <a:noFill/>
          </a:ln>
        </p:spPr>
      </p:pic>
      <p:sp>
        <p:nvSpPr>
          <p:cNvPr id="32" name="Shape 32"/>
          <p:cNvSpPr txBox="1"/>
          <p:nvPr/>
        </p:nvSpPr>
        <p:spPr>
          <a:xfrm>
            <a:off x="2012000" y="3145650"/>
            <a:ext cx="4033799" cy="1159799"/>
          </a:xfrm>
          <a:prstGeom prst="rect">
            <a:avLst/>
          </a:prstGeom>
          <a:noFill/>
          <a:ln>
            <a:noFill/>
          </a:ln>
        </p:spPr>
        <p:txBody>
          <a:bodyPr lIns="91425" tIns="91425" rIns="91425" bIns="91425" anchor="t" anchorCtr="0">
            <a:noAutofit/>
          </a:bodyPr>
          <a:lstStyle/>
          <a:p>
            <a:pPr>
              <a:spcBef>
                <a:spcPts val="0"/>
              </a:spcBef>
              <a:buNone/>
            </a:pPr>
            <a:endParaRPr/>
          </a:p>
        </p:txBody>
      </p:sp>
      <p:sp>
        <p:nvSpPr>
          <p:cNvPr id="33" name="Shape 33"/>
          <p:cNvSpPr/>
          <p:nvPr/>
        </p:nvSpPr>
        <p:spPr>
          <a:xfrm>
            <a:off x="3422950" y="2554775"/>
            <a:ext cx="2007354" cy="1218303"/>
          </a:xfrm>
          <a:prstGeom prst="rect">
            <a:avLst/>
          </a:prstGeom>
        </p:spPr>
        <p:txBody>
          <a:bodyPr>
            <a:prstTxWarp prst="textPlain">
              <a:avLst/>
            </a:prstTxWarp>
          </a:bodyPr>
          <a:lstStyle/>
          <a:p>
            <a:pPr algn="ctr"/>
            <a:r>
              <a:rPr b="0" i="0">
                <a:ln w="19050" cap="flat">
                  <a:solidFill>
                    <a:srgbClr val="F3F3F3"/>
                  </a:solidFill>
                  <a:prstDash val="solid"/>
                  <a:round/>
                  <a:headEnd type="none" w="med" len="med"/>
                  <a:tailEnd type="none" w="med" len="med"/>
                </a:ln>
                <a:solidFill>
                  <a:srgbClr val="434343"/>
                </a:solidFill>
                <a:latin typeface="Georgia"/>
              </a:rPr>
              <a:t>VS.</a:t>
            </a:r>
          </a:p>
        </p:txBody>
      </p:sp>
      <p:sp>
        <p:nvSpPr>
          <p:cNvPr id="34" name="Shape 34"/>
          <p:cNvSpPr txBox="1"/>
          <p:nvPr/>
        </p:nvSpPr>
        <p:spPr>
          <a:xfrm>
            <a:off x="2907200" y="3847850"/>
            <a:ext cx="3138600" cy="1120499"/>
          </a:xfrm>
          <a:prstGeom prst="rect">
            <a:avLst/>
          </a:prstGeom>
          <a:noFill/>
          <a:ln>
            <a:noFill/>
          </a:ln>
        </p:spPr>
        <p:txBody>
          <a:bodyPr lIns="91425" tIns="91425" rIns="91425" bIns="91425" anchor="t" anchorCtr="0">
            <a:noAutofit/>
          </a:bodyPr>
          <a:lstStyle/>
          <a:p>
            <a:pPr algn="ctr" rtl="0">
              <a:spcBef>
                <a:spcPts val="0"/>
              </a:spcBef>
              <a:buNone/>
            </a:pPr>
            <a:r>
              <a:rPr lang="en" b="1">
                <a:latin typeface="Georgia"/>
                <a:ea typeface="Georgia"/>
                <a:cs typeface="Georgia"/>
                <a:sym typeface="Georgia"/>
              </a:rPr>
              <a:t> Isabella Lopreiato</a:t>
            </a:r>
          </a:p>
          <a:p>
            <a:pPr algn="ctr" rtl="0">
              <a:spcBef>
                <a:spcPts val="0"/>
              </a:spcBef>
              <a:buNone/>
            </a:pPr>
            <a:r>
              <a:rPr lang="en" b="1">
                <a:latin typeface="Georgia"/>
                <a:ea typeface="Georgia"/>
                <a:cs typeface="Georgia"/>
                <a:sym typeface="Georgia"/>
              </a:rPr>
              <a:t>Julia Schuchardt</a:t>
            </a:r>
          </a:p>
          <a:p>
            <a:pPr algn="ctr" rtl="0">
              <a:spcBef>
                <a:spcPts val="0"/>
              </a:spcBef>
              <a:buNone/>
            </a:pPr>
            <a:r>
              <a:rPr lang="en" b="1">
                <a:latin typeface="Georgia"/>
                <a:ea typeface="Georgia"/>
                <a:cs typeface="Georgia"/>
                <a:sym typeface="Georgia"/>
              </a:rPr>
              <a:t>Anthony Hsu</a:t>
            </a:r>
          </a:p>
          <a:p>
            <a:pPr algn="ctr">
              <a:spcBef>
                <a:spcPts val="0"/>
              </a:spcBef>
              <a:buNone/>
            </a:pPr>
            <a:r>
              <a:rPr lang="en" b="1">
                <a:latin typeface="Georgia"/>
                <a:ea typeface="Georgia"/>
                <a:cs typeface="Georgia"/>
                <a:sym typeface="Georgia"/>
              </a:rPr>
              <a:t>John DeBias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Company Overview- Starbucks</a:t>
            </a:r>
          </a:p>
        </p:txBody>
      </p:sp>
      <p:sp>
        <p:nvSpPr>
          <p:cNvPr id="40" name="Shape 40"/>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55600" rtl="0">
              <a:lnSpc>
                <a:spcPct val="115000"/>
              </a:lnSpc>
              <a:spcBef>
                <a:spcPts val="0"/>
              </a:spcBef>
              <a:buClr>
                <a:schemeClr val="dk1"/>
              </a:buClr>
              <a:buSzPct val="100000"/>
              <a:buFont typeface="Arial"/>
              <a:buChar char="●"/>
            </a:pPr>
            <a:r>
              <a:rPr lang="en" sz="2000">
                <a:latin typeface="Georgia"/>
                <a:ea typeface="Georgia"/>
                <a:cs typeface="Georgia"/>
                <a:sym typeface="Georgia"/>
              </a:rPr>
              <a:t>Originally single store in 1971</a:t>
            </a:r>
          </a:p>
          <a:p>
            <a:pPr marL="914400" lvl="1" indent="-330200" rtl="0">
              <a:lnSpc>
                <a:spcPct val="115000"/>
              </a:lnSpc>
              <a:spcBef>
                <a:spcPts val="0"/>
              </a:spcBef>
              <a:buClr>
                <a:schemeClr val="dk1"/>
              </a:buClr>
              <a:buSzPct val="100000"/>
              <a:buFont typeface="Courier New"/>
              <a:buChar char="o"/>
            </a:pPr>
            <a:r>
              <a:rPr lang="en" sz="1600">
                <a:latin typeface="Georgia"/>
                <a:ea typeface="Georgia"/>
                <a:cs typeface="Georgia"/>
                <a:sym typeface="Georgia"/>
              </a:rPr>
              <a:t>In 1981 Howard Schultz  invested in the store</a:t>
            </a:r>
          </a:p>
          <a:p>
            <a:pPr marL="457200" lvl="0" indent="-355600" rtl="0">
              <a:lnSpc>
                <a:spcPct val="115000"/>
              </a:lnSpc>
              <a:spcBef>
                <a:spcPts val="0"/>
              </a:spcBef>
              <a:buClr>
                <a:srgbClr val="000000"/>
              </a:buClr>
              <a:buSzPct val="100000"/>
              <a:buFont typeface="Arial"/>
              <a:buChar char="●"/>
            </a:pPr>
            <a:r>
              <a:rPr lang="en" sz="2000">
                <a:solidFill>
                  <a:srgbClr val="000000"/>
                </a:solidFill>
                <a:latin typeface="Georgia"/>
                <a:ea typeface="Georgia"/>
                <a:cs typeface="Georgia"/>
                <a:sym typeface="Georgia"/>
              </a:rPr>
              <a:t>Currently operates 21,366 stores  worldwide</a:t>
            </a:r>
          </a:p>
          <a:p>
            <a:pPr marL="914400" lvl="1" indent="-330200" rtl="0">
              <a:lnSpc>
                <a:spcPct val="115000"/>
              </a:lnSpc>
              <a:spcBef>
                <a:spcPts val="0"/>
              </a:spcBef>
              <a:buClr>
                <a:srgbClr val="000000"/>
              </a:buClr>
              <a:buSzPct val="100000"/>
              <a:buFont typeface="Courier New"/>
              <a:buChar char="o"/>
            </a:pPr>
            <a:r>
              <a:rPr lang="en" sz="1600">
                <a:solidFill>
                  <a:srgbClr val="000000"/>
                </a:solidFill>
                <a:latin typeface="Georgia"/>
                <a:ea typeface="Georgia"/>
                <a:cs typeface="Georgia"/>
                <a:sym typeface="Georgia"/>
              </a:rPr>
              <a:t>2014, 11 billion income</a:t>
            </a:r>
          </a:p>
          <a:p>
            <a:pPr marL="457200" lvl="0" indent="-355600" rtl="0">
              <a:lnSpc>
                <a:spcPct val="115000"/>
              </a:lnSpc>
              <a:spcBef>
                <a:spcPts val="0"/>
              </a:spcBef>
              <a:buClr>
                <a:srgbClr val="000000"/>
              </a:buClr>
              <a:buSzPct val="100000"/>
              <a:buFont typeface="Arial"/>
              <a:buChar char="●"/>
            </a:pPr>
            <a:r>
              <a:rPr lang="en" sz="2000">
                <a:solidFill>
                  <a:srgbClr val="000000"/>
                </a:solidFill>
                <a:latin typeface="Georgia"/>
                <a:ea typeface="Georgia"/>
                <a:cs typeface="Georgia"/>
                <a:sym typeface="Georgia"/>
              </a:rPr>
              <a:t>Structurally similar to European espresso bar</a:t>
            </a:r>
          </a:p>
          <a:p>
            <a:pPr marL="914400" lvl="1" indent="-342900" rtl="0">
              <a:lnSpc>
                <a:spcPct val="115000"/>
              </a:lnSpc>
              <a:spcBef>
                <a:spcPts val="0"/>
              </a:spcBef>
              <a:buClr>
                <a:srgbClr val="000000"/>
              </a:buClr>
              <a:buSzPct val="112500"/>
              <a:buFont typeface="Courier New"/>
              <a:buChar char="o"/>
            </a:pPr>
            <a:r>
              <a:rPr lang="en" sz="1600">
                <a:solidFill>
                  <a:srgbClr val="000000"/>
                </a:solidFill>
                <a:latin typeface="Georgia"/>
                <a:ea typeface="Georgia"/>
                <a:cs typeface="Georgia"/>
                <a:sym typeface="Georgia"/>
              </a:rPr>
              <a:t>“Meet me at Starbucks”</a:t>
            </a:r>
            <a:r>
              <a:rPr lang="en" sz="1800">
                <a:solidFill>
                  <a:srgbClr val="000000"/>
                </a:solidFill>
                <a:latin typeface="Georgia"/>
                <a:ea typeface="Georgia"/>
                <a:cs typeface="Georgia"/>
                <a:sym typeface="Georgia"/>
              </a:rPr>
              <a:t> </a:t>
            </a:r>
          </a:p>
          <a:p>
            <a:pPr marL="457200" lvl="0" indent="-355600" rtl="0">
              <a:lnSpc>
                <a:spcPct val="115000"/>
              </a:lnSpc>
              <a:spcBef>
                <a:spcPts val="0"/>
              </a:spcBef>
              <a:buClr>
                <a:srgbClr val="000000"/>
              </a:buClr>
              <a:buSzPct val="100000"/>
              <a:buFont typeface="Arial"/>
              <a:buChar char="●"/>
            </a:pPr>
            <a:r>
              <a:rPr lang="en" sz="2000">
                <a:solidFill>
                  <a:srgbClr val="000000"/>
                </a:solidFill>
                <a:latin typeface="Georgia"/>
                <a:ea typeface="Georgia"/>
                <a:cs typeface="Georgia"/>
                <a:sym typeface="Georgia"/>
              </a:rPr>
              <a:t>Mission Statement:</a:t>
            </a:r>
          </a:p>
          <a:p>
            <a:pPr marL="914400" lvl="1" indent="-330200" rtl="0">
              <a:lnSpc>
                <a:spcPct val="115000"/>
              </a:lnSpc>
              <a:spcBef>
                <a:spcPts val="0"/>
              </a:spcBef>
              <a:buClr>
                <a:srgbClr val="000000"/>
              </a:buClr>
              <a:buSzPct val="100000"/>
              <a:buFont typeface="Courier New"/>
              <a:buChar char="o"/>
            </a:pPr>
            <a:r>
              <a:rPr lang="en" sz="1600">
                <a:solidFill>
                  <a:srgbClr val="000000"/>
                </a:solidFill>
                <a:latin typeface="Georgia"/>
                <a:ea typeface="Georgia"/>
                <a:cs typeface="Georgia"/>
                <a:sym typeface="Georgia"/>
              </a:rPr>
              <a:t>“To inspire and nurture the human spirit-one person, one cup, and one neighborhood at a time.” </a:t>
            </a:r>
          </a:p>
          <a:p>
            <a:pPr marL="914400" lvl="1" indent="-228600" rtl="0">
              <a:spcBef>
                <a:spcPts val="0"/>
              </a:spcBef>
              <a:buClr>
                <a:srgbClr val="000000"/>
              </a:buClr>
              <a:buSzPct val="127272"/>
              <a:buNone/>
            </a:pPr>
            <a:r>
              <a:rPr lang="en" sz="1100"/>
              <a:t>		 	 	 		</a:t>
            </a:r>
          </a:p>
          <a:p>
            <a:pPr marL="914400" lvl="1" indent="-228600" rtl="0">
              <a:spcBef>
                <a:spcPts val="0"/>
              </a:spcBef>
              <a:buClr>
                <a:srgbClr val="000000"/>
              </a:buClr>
              <a:buSzPct val="127272"/>
              <a:buNone/>
            </a:pPr>
            <a:r>
              <a:rPr lang="en" sz="1100"/>
              <a:t>			</a:t>
            </a:r>
          </a:p>
          <a:p>
            <a:pPr marL="914400" lvl="1" indent="-228600" rtl="0">
              <a:spcBef>
                <a:spcPts val="0"/>
              </a:spcBef>
              <a:buClr>
                <a:srgbClr val="000000"/>
              </a:buClr>
              <a:buNone/>
            </a:pPr>
            <a:endParaRPr sz="1400">
              <a:solidFill>
                <a:srgbClr val="000000"/>
              </a:solidFill>
            </a:endParaRPr>
          </a:p>
          <a:p>
            <a:pPr marL="457200" lvl="0" indent="0" rtl="0">
              <a:spcBef>
                <a:spcPts val="0"/>
              </a:spcBef>
              <a:buNone/>
            </a:pPr>
            <a:endParaRPr sz="1800">
              <a:solidFill>
                <a:srgbClr val="000000"/>
              </a:solidFill>
            </a:endParaRPr>
          </a:p>
          <a:p>
            <a:pPr lvl="0" rtl="0">
              <a:lnSpc>
                <a:spcPct val="163636"/>
              </a:lnSpc>
              <a:spcBef>
                <a:spcPts val="0"/>
              </a:spcBef>
              <a:spcAft>
                <a:spcPts val="1900"/>
              </a:spcAft>
              <a:buClr>
                <a:schemeClr val="dk1"/>
              </a:buClr>
              <a:buFont typeface="Arial"/>
              <a:buNone/>
            </a:pPr>
            <a:endParaRPr sz="1100"/>
          </a:p>
          <a:p>
            <a:pPr lvl="0" rtl="0">
              <a:lnSpc>
                <a:spcPct val="163636"/>
              </a:lnSpc>
              <a:spcBef>
                <a:spcPts val="0"/>
              </a:spcBef>
              <a:spcAft>
                <a:spcPts val="1900"/>
              </a:spcAft>
              <a:buClr>
                <a:schemeClr val="dk1"/>
              </a:buClr>
              <a:buFont typeface="Arial"/>
              <a:buNone/>
            </a:pPr>
            <a:endParaRPr sz="1100"/>
          </a:p>
          <a:p>
            <a:pPr lvl="0" rtl="0">
              <a:lnSpc>
                <a:spcPct val="163636"/>
              </a:lnSpc>
              <a:spcBef>
                <a:spcPts val="0"/>
              </a:spcBef>
              <a:spcAft>
                <a:spcPts val="1900"/>
              </a:spcAft>
              <a:buClr>
                <a:schemeClr val="dk1"/>
              </a:buClr>
              <a:buFont typeface="Arial"/>
              <a:buNone/>
            </a:pPr>
            <a:endParaRPr sz="1100"/>
          </a:p>
          <a:p>
            <a:pPr lvl="0" rtl="0">
              <a:spcBef>
                <a:spcPts val="0"/>
              </a:spcBef>
              <a:buNone/>
            </a:pPr>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sz="3400">
                <a:latin typeface="Georgia"/>
                <a:ea typeface="Georgia"/>
                <a:cs typeface="Georgia"/>
                <a:sym typeface="Georgia"/>
              </a:rPr>
              <a:t>Company Overview- Dunkin Donuts</a:t>
            </a:r>
          </a:p>
        </p:txBody>
      </p:sp>
      <p:sp>
        <p:nvSpPr>
          <p:cNvPr id="46" name="Shape 46"/>
          <p:cNvSpPr txBox="1">
            <a:spLocks noGrp="1"/>
          </p:cNvSpPr>
          <p:nvPr>
            <p:ph type="body" idx="1"/>
          </p:nvPr>
        </p:nvSpPr>
        <p:spPr>
          <a:xfrm>
            <a:off x="338450" y="1307025"/>
            <a:ext cx="4554300" cy="3725699"/>
          </a:xfrm>
          <a:prstGeom prst="rect">
            <a:avLst/>
          </a:prstGeom>
          <a:noFill/>
        </p:spPr>
        <p:txBody>
          <a:bodyPr lIns="91425" tIns="91425" rIns="91425" bIns="91425" anchor="t" anchorCtr="0">
            <a:noAutofit/>
          </a:bodyPr>
          <a:lstStyle/>
          <a:p>
            <a:pPr marL="457200" lvl="0" indent="-342900" rtl="0">
              <a:spcBef>
                <a:spcPts val="0"/>
              </a:spcBef>
              <a:buClr>
                <a:srgbClr val="222222"/>
              </a:buClr>
              <a:buSzPct val="100000"/>
              <a:buFont typeface="Arial"/>
              <a:buChar char="●"/>
            </a:pPr>
            <a:r>
              <a:rPr lang="en" sz="1800" b="1">
                <a:solidFill>
                  <a:srgbClr val="222222"/>
                </a:solidFill>
                <a:latin typeface="Georgia"/>
                <a:ea typeface="Georgia"/>
                <a:cs typeface="Georgia"/>
                <a:sym typeface="Georgia"/>
              </a:rPr>
              <a:t>10,083</a:t>
            </a:r>
            <a:r>
              <a:rPr lang="en" sz="1800">
                <a:solidFill>
                  <a:srgbClr val="222222"/>
                </a:solidFill>
                <a:latin typeface="Georgia"/>
                <a:ea typeface="Georgia"/>
                <a:cs typeface="Georgia"/>
                <a:sym typeface="Georgia"/>
              </a:rPr>
              <a:t> Dunkin' Donuts stores worldwide</a:t>
            </a:r>
          </a:p>
          <a:p>
            <a:pPr marL="457200" lvl="0" indent="-342900" rtl="0">
              <a:spcBef>
                <a:spcPts val="0"/>
              </a:spcBef>
              <a:buClr>
                <a:srgbClr val="222222"/>
              </a:buClr>
              <a:buSzPct val="100000"/>
              <a:buFont typeface="Arial"/>
              <a:buChar char="●"/>
            </a:pPr>
            <a:r>
              <a:rPr lang="en" sz="1800" b="1">
                <a:solidFill>
                  <a:srgbClr val="222222"/>
                </a:solidFill>
                <a:latin typeface="Georgia"/>
                <a:ea typeface="Georgia"/>
                <a:cs typeface="Georgia"/>
                <a:sym typeface="Georgia"/>
              </a:rPr>
              <a:t>7,015</a:t>
            </a:r>
            <a:r>
              <a:rPr lang="en" sz="1800">
                <a:solidFill>
                  <a:srgbClr val="222222"/>
                </a:solidFill>
                <a:latin typeface="Georgia"/>
                <a:ea typeface="Georgia"/>
                <a:cs typeface="Georgia"/>
                <a:sym typeface="Georgia"/>
              </a:rPr>
              <a:t> franchised restaurants in </a:t>
            </a:r>
            <a:r>
              <a:rPr lang="en" sz="1800" b="1">
                <a:solidFill>
                  <a:srgbClr val="222222"/>
                </a:solidFill>
                <a:latin typeface="Georgia"/>
                <a:ea typeface="Georgia"/>
                <a:cs typeface="Georgia"/>
                <a:sym typeface="Georgia"/>
              </a:rPr>
              <a:t>36</a:t>
            </a:r>
            <a:r>
              <a:rPr lang="en" sz="1800">
                <a:solidFill>
                  <a:srgbClr val="222222"/>
                </a:solidFill>
                <a:latin typeface="Georgia"/>
                <a:ea typeface="Georgia"/>
                <a:cs typeface="Georgia"/>
                <a:sym typeface="Georgia"/>
              </a:rPr>
              <a:t> United States </a:t>
            </a:r>
          </a:p>
          <a:p>
            <a:pPr marL="457200" lvl="0" indent="-342900" rtl="0">
              <a:spcBef>
                <a:spcPts val="0"/>
              </a:spcBef>
              <a:buClr>
                <a:srgbClr val="222222"/>
              </a:buClr>
              <a:buSzPct val="100000"/>
              <a:buFont typeface="Arial"/>
              <a:buChar char="●"/>
            </a:pPr>
            <a:r>
              <a:rPr lang="en" sz="1800" b="1">
                <a:solidFill>
                  <a:srgbClr val="222222"/>
                </a:solidFill>
                <a:latin typeface="Georgia"/>
                <a:ea typeface="Georgia"/>
                <a:cs typeface="Georgia"/>
                <a:sym typeface="Georgia"/>
              </a:rPr>
              <a:t>3,068</a:t>
            </a:r>
            <a:r>
              <a:rPr lang="en" sz="1800">
                <a:solidFill>
                  <a:srgbClr val="222222"/>
                </a:solidFill>
                <a:latin typeface="Georgia"/>
                <a:ea typeface="Georgia"/>
                <a:cs typeface="Georgia"/>
                <a:sym typeface="Georgia"/>
              </a:rPr>
              <a:t> international stores in </a:t>
            </a:r>
            <a:r>
              <a:rPr lang="en" sz="1800" b="1">
                <a:solidFill>
                  <a:srgbClr val="222222"/>
                </a:solidFill>
                <a:latin typeface="Georgia"/>
                <a:ea typeface="Georgia"/>
                <a:cs typeface="Georgia"/>
                <a:sym typeface="Georgia"/>
              </a:rPr>
              <a:t>32</a:t>
            </a:r>
            <a:r>
              <a:rPr lang="en" sz="1800">
                <a:solidFill>
                  <a:srgbClr val="222222"/>
                </a:solidFill>
                <a:latin typeface="Georgia"/>
                <a:ea typeface="Georgia"/>
                <a:cs typeface="Georgia"/>
                <a:sym typeface="Georgia"/>
              </a:rPr>
              <a:t> countries</a:t>
            </a:r>
          </a:p>
          <a:p>
            <a:pPr marL="457200" lvl="0" indent="-342900" rtl="0">
              <a:spcBef>
                <a:spcPts val="0"/>
              </a:spcBef>
              <a:buClr>
                <a:srgbClr val="222222"/>
              </a:buClr>
              <a:buSzPct val="100000"/>
              <a:buFont typeface="Arial"/>
              <a:buChar char="●"/>
            </a:pPr>
            <a:r>
              <a:rPr lang="en" sz="1800" b="1">
                <a:solidFill>
                  <a:srgbClr val="222222"/>
                </a:solidFill>
                <a:latin typeface="Georgia"/>
                <a:ea typeface="Georgia"/>
                <a:cs typeface="Georgia"/>
                <a:sym typeface="Georgia"/>
              </a:rPr>
              <a:t>1950</a:t>
            </a:r>
            <a:r>
              <a:rPr lang="en" sz="1800">
                <a:solidFill>
                  <a:srgbClr val="222222"/>
                </a:solidFill>
                <a:latin typeface="Georgia"/>
                <a:ea typeface="Georgia"/>
                <a:cs typeface="Georgia"/>
                <a:sym typeface="Georgia"/>
              </a:rPr>
              <a:t>-founded by William Rosenberg</a:t>
            </a:r>
          </a:p>
          <a:p>
            <a:pPr marL="457200" lvl="0" indent="-342900" rtl="0">
              <a:spcBef>
                <a:spcPts val="0"/>
              </a:spcBef>
              <a:buClr>
                <a:srgbClr val="222222"/>
              </a:buClr>
              <a:buSzPct val="100000"/>
              <a:buFont typeface="Arial"/>
              <a:buChar char="●"/>
            </a:pPr>
            <a:r>
              <a:rPr lang="en" sz="1800" b="1">
                <a:solidFill>
                  <a:srgbClr val="222222"/>
                </a:solidFill>
                <a:latin typeface="Georgia"/>
                <a:ea typeface="Georgia"/>
                <a:cs typeface="Georgia"/>
                <a:sym typeface="Georgia"/>
              </a:rPr>
              <a:t>Mission Statement- </a:t>
            </a:r>
          </a:p>
          <a:p>
            <a:pPr marL="457200" lvl="0" indent="457200" rtl="0">
              <a:spcBef>
                <a:spcPts val="0"/>
              </a:spcBef>
              <a:buNone/>
            </a:pPr>
            <a:r>
              <a:rPr lang="en" sz="1600">
                <a:solidFill>
                  <a:srgbClr val="191919"/>
                </a:solidFill>
                <a:latin typeface="Georgia"/>
                <a:ea typeface="Georgia"/>
                <a:cs typeface="Georgia"/>
                <a:sym typeface="Georgia"/>
              </a:rPr>
              <a:t>"Make and serve the freshest, most delicious coffee and donuts quickly and courteously in modern, well-merchandised stores.”</a:t>
            </a:r>
          </a:p>
        </p:txBody>
      </p:sp>
      <p:pic>
        <p:nvPicPr>
          <p:cNvPr id="47" name="Shape 47"/>
          <p:cNvPicPr preferRelativeResize="0"/>
          <p:nvPr/>
        </p:nvPicPr>
        <p:blipFill>
          <a:blip r:embed="rId3">
            <a:alphaModFix/>
          </a:blip>
          <a:stretch>
            <a:fillRect/>
          </a:stretch>
        </p:blipFill>
        <p:spPr>
          <a:xfrm>
            <a:off x="5272650" y="1307025"/>
            <a:ext cx="3586350" cy="3196800"/>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Shape 52"/>
          <p:cNvPicPr preferRelativeResize="0"/>
          <p:nvPr/>
        </p:nvPicPr>
        <p:blipFill>
          <a:blip r:embed="rId3">
            <a:alphaModFix/>
          </a:blip>
          <a:stretch>
            <a:fillRect/>
          </a:stretch>
        </p:blipFill>
        <p:spPr>
          <a:xfrm>
            <a:off x="0" y="568175"/>
            <a:ext cx="9143999" cy="4575324"/>
          </a:xfrm>
          <a:prstGeom prst="rect">
            <a:avLst/>
          </a:prstGeom>
          <a:noFill/>
          <a:ln>
            <a:noFill/>
          </a:ln>
        </p:spPr>
      </p:pic>
      <p:sp>
        <p:nvSpPr>
          <p:cNvPr id="53" name="Shape 53"/>
          <p:cNvSpPr txBox="1"/>
          <p:nvPr/>
        </p:nvSpPr>
        <p:spPr>
          <a:xfrm>
            <a:off x="0" y="0"/>
            <a:ext cx="5113499" cy="627899"/>
          </a:xfrm>
          <a:prstGeom prst="rect">
            <a:avLst/>
          </a:prstGeom>
          <a:noFill/>
          <a:ln>
            <a:noFill/>
          </a:ln>
        </p:spPr>
        <p:txBody>
          <a:bodyPr lIns="91425" tIns="91425" rIns="91425" bIns="91425" anchor="t" anchorCtr="0">
            <a:noAutofit/>
          </a:bodyPr>
          <a:lstStyle/>
          <a:p>
            <a:pPr>
              <a:spcBef>
                <a:spcPts val="0"/>
              </a:spcBef>
              <a:buNone/>
            </a:pPr>
            <a:r>
              <a:rPr lang="en" sz="3000"/>
              <a:t>DUNKIN OR STARBUCKS?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139775"/>
            <a:ext cx="8229600" cy="522900"/>
          </a:xfrm>
          <a:prstGeom prst="rect">
            <a:avLst/>
          </a:prstGeom>
        </p:spPr>
        <p:txBody>
          <a:bodyPr lIns="91425" tIns="91425" rIns="91425" bIns="91425" anchor="b" anchorCtr="0">
            <a:noAutofit/>
          </a:bodyPr>
          <a:lstStyle/>
          <a:p>
            <a:pPr algn="ctr">
              <a:spcBef>
                <a:spcPts val="0"/>
              </a:spcBef>
              <a:buNone/>
            </a:pPr>
            <a:r>
              <a:rPr lang="en" sz="2400">
                <a:latin typeface="Georgia"/>
                <a:ea typeface="Georgia"/>
                <a:cs typeface="Georgia"/>
                <a:sym typeface="Georgia"/>
              </a:rPr>
              <a:t>Corporate Policies-Dunkin Donuts</a:t>
            </a:r>
          </a:p>
        </p:txBody>
      </p:sp>
      <p:sp>
        <p:nvSpPr>
          <p:cNvPr id="59" name="Shape 59"/>
          <p:cNvSpPr txBox="1">
            <a:spLocks noGrp="1"/>
          </p:cNvSpPr>
          <p:nvPr>
            <p:ph type="body" idx="1"/>
          </p:nvPr>
        </p:nvSpPr>
        <p:spPr>
          <a:xfrm>
            <a:off x="186300" y="577725"/>
            <a:ext cx="8500499" cy="4304999"/>
          </a:xfrm>
          <a:prstGeom prst="rect">
            <a:avLst/>
          </a:prstGeom>
        </p:spPr>
        <p:txBody>
          <a:bodyPr lIns="91425" tIns="91425" rIns="91425" bIns="91425" anchor="t" anchorCtr="0">
            <a:noAutofit/>
          </a:bodyPr>
          <a:lstStyle/>
          <a:p>
            <a:pPr lvl="0" algn="ctr" rtl="0">
              <a:lnSpc>
                <a:spcPct val="115000"/>
              </a:lnSpc>
              <a:spcBef>
                <a:spcPts val="0"/>
              </a:spcBef>
              <a:buNone/>
            </a:pPr>
            <a:r>
              <a:rPr lang="en" sz="2400">
                <a:latin typeface="Georgia"/>
                <a:ea typeface="Georgia"/>
                <a:cs typeface="Georgia"/>
                <a:sym typeface="Georgia"/>
              </a:rPr>
              <a:t>Among supporting government laws and regulations, DD supports:</a:t>
            </a:r>
          </a:p>
          <a:p>
            <a:pPr lvl="0" rtl="0">
              <a:spcBef>
                <a:spcPts val="0"/>
              </a:spcBef>
              <a:buClr>
                <a:srgbClr val="000000"/>
              </a:buClr>
              <a:buFont typeface="Arial"/>
              <a:buNone/>
            </a:pPr>
            <a:endParaRPr sz="1100">
              <a:solidFill>
                <a:srgbClr val="000000"/>
              </a:solidFill>
            </a:endParaRPr>
          </a:p>
          <a:p>
            <a:pPr marL="457200" lvl="0" indent="-317500" rtl="0">
              <a:lnSpc>
                <a:spcPct val="150000"/>
              </a:lnSpc>
              <a:spcBef>
                <a:spcPts val="0"/>
              </a:spcBef>
              <a:buClr>
                <a:srgbClr val="000000"/>
              </a:buClr>
              <a:buSzPct val="100000"/>
              <a:buFont typeface="Arial"/>
              <a:buChar char="●"/>
            </a:pPr>
            <a:r>
              <a:rPr lang="en" sz="1400">
                <a:solidFill>
                  <a:srgbClr val="000000"/>
                </a:solidFill>
                <a:latin typeface="Georgia"/>
                <a:ea typeface="Georgia"/>
                <a:cs typeface="Georgia"/>
                <a:sym typeface="Georgia"/>
              </a:rPr>
              <a:t>Franchisees must follow protocols for handling food from delivery, receiving and storage, to preparation, cooking, holding, and service. </a:t>
            </a:r>
          </a:p>
          <a:p>
            <a:pPr marL="0" indent="0" rtl="0">
              <a:lnSpc>
                <a:spcPct val="150000"/>
              </a:lnSpc>
              <a:spcBef>
                <a:spcPts val="0"/>
              </a:spcBef>
              <a:buNone/>
            </a:pPr>
            <a:endParaRPr sz="1400">
              <a:solidFill>
                <a:srgbClr val="000000"/>
              </a:solidFill>
              <a:latin typeface="Georgia"/>
              <a:ea typeface="Georgia"/>
              <a:cs typeface="Georgia"/>
              <a:sym typeface="Georgia"/>
            </a:endParaRPr>
          </a:p>
          <a:p>
            <a:pPr marL="457200" lvl="0" indent="-317500" rtl="0">
              <a:lnSpc>
                <a:spcPct val="150000"/>
              </a:lnSpc>
              <a:spcBef>
                <a:spcPts val="0"/>
              </a:spcBef>
              <a:buClr>
                <a:srgbClr val="000000"/>
              </a:buClr>
              <a:buSzPct val="100000"/>
              <a:buFont typeface="Arial"/>
              <a:buChar char="●"/>
            </a:pPr>
            <a:r>
              <a:rPr lang="en" sz="1400">
                <a:solidFill>
                  <a:srgbClr val="000000"/>
                </a:solidFill>
                <a:latin typeface="Georgia"/>
                <a:ea typeface="Georgia"/>
                <a:cs typeface="Georgia"/>
                <a:sym typeface="Georgia"/>
              </a:rPr>
              <a:t>Restaurant managers must conduct monthly food safety self assessments to review any health risks from the food, along with sanitation, time, and temperature.</a:t>
            </a:r>
          </a:p>
          <a:p>
            <a:pPr lvl="0" rtl="0">
              <a:lnSpc>
                <a:spcPct val="150000"/>
              </a:lnSpc>
              <a:spcBef>
                <a:spcPts val="0"/>
              </a:spcBef>
              <a:buClr>
                <a:srgbClr val="000000"/>
              </a:buClr>
              <a:buSzPct val="78571"/>
              <a:buFont typeface="Arial"/>
              <a:buNone/>
            </a:pPr>
            <a:r>
              <a:rPr lang="en" sz="1400">
                <a:solidFill>
                  <a:srgbClr val="000000"/>
                </a:solidFill>
                <a:latin typeface="Georgia"/>
                <a:ea typeface="Georgia"/>
                <a:cs typeface="Georgia"/>
                <a:sym typeface="Georgia"/>
              </a:rPr>
              <a:t>				</a:t>
            </a:r>
          </a:p>
          <a:p>
            <a:pPr marL="457200" lvl="0" indent="-317500" rtl="0">
              <a:lnSpc>
                <a:spcPct val="150000"/>
              </a:lnSpc>
              <a:spcBef>
                <a:spcPts val="0"/>
              </a:spcBef>
              <a:buClr>
                <a:srgbClr val="000000"/>
              </a:buClr>
              <a:buSzPct val="100000"/>
              <a:buFont typeface="Arial"/>
              <a:buChar char="●"/>
            </a:pPr>
            <a:r>
              <a:rPr lang="en" sz="1400">
                <a:solidFill>
                  <a:srgbClr val="000000"/>
                </a:solidFill>
                <a:latin typeface="Georgia"/>
                <a:ea typeface="Georgia"/>
                <a:cs typeface="Georgia"/>
                <a:sym typeface="Georgia"/>
              </a:rPr>
              <a:t>Restaurants must display menu board signs asking guests to inform their server of a food allergy. </a:t>
            </a:r>
          </a:p>
          <a:p>
            <a:pPr marL="914400" lvl="1" indent="-317500" rtl="0">
              <a:lnSpc>
                <a:spcPct val="150000"/>
              </a:lnSpc>
              <a:spcBef>
                <a:spcPts val="0"/>
              </a:spcBef>
              <a:buClr>
                <a:srgbClr val="000000"/>
              </a:buClr>
              <a:buSzPct val="100000"/>
              <a:buFont typeface="Courier New"/>
              <a:buChar char="o"/>
            </a:pPr>
            <a:r>
              <a:rPr lang="en" sz="1400">
                <a:solidFill>
                  <a:srgbClr val="000000"/>
                </a:solidFill>
                <a:latin typeface="Georgia"/>
                <a:ea typeface="Georgia"/>
                <a:cs typeface="Georgia"/>
                <a:sym typeface="Georgia"/>
              </a:rPr>
              <a:t>They are also required to display educational allergen awareness posters in areas where the employees are. </a:t>
            </a:r>
          </a:p>
          <a:p>
            <a:pPr lvl="0" rtl="0">
              <a:spcBef>
                <a:spcPts val="0"/>
              </a:spcBef>
              <a:buNone/>
            </a:pPr>
            <a:endParaRPr sz="1000"/>
          </a:p>
          <a:p>
            <a:pPr lvl="0" rtl="0">
              <a:spcBef>
                <a:spcPts val="0"/>
              </a:spcBef>
              <a:buNone/>
            </a:pPr>
            <a:endParaRPr sz="1000"/>
          </a:p>
          <a:p>
            <a:pPr lvl="0" rtl="0">
              <a:spcBef>
                <a:spcPts val="0"/>
              </a:spcBef>
              <a:buClr>
                <a:srgbClr val="000000"/>
              </a:buClr>
              <a:buSzPct val="100000"/>
              <a:buFont typeface="Arial"/>
              <a:buNone/>
            </a:pPr>
            <a:r>
              <a:rPr lang="en" sz="1100">
                <a:solidFill>
                  <a:srgbClr val="000000"/>
                </a:solidFill>
              </a:rPr>
              <a:t>		</a:t>
            </a:r>
          </a:p>
          <a:p>
            <a:pPr marL="914400" lvl="1" indent="-228600" rtl="0">
              <a:spcBef>
                <a:spcPts val="0"/>
              </a:spcBef>
              <a:buClr>
                <a:srgbClr val="000000"/>
              </a:buClr>
              <a:buFont typeface="Georgia"/>
              <a:buNone/>
            </a:pPr>
            <a:endParaRPr sz="1100">
              <a:solidFill>
                <a:srgbClr val="000000"/>
              </a:solidFill>
              <a:latin typeface="Georgia"/>
              <a:ea typeface="Georgia"/>
              <a:cs typeface="Georgia"/>
              <a:sym typeface="Georgia"/>
            </a:endParaRPr>
          </a:p>
          <a:p>
            <a:pPr marL="685800" lvl="1" indent="0" rtl="0">
              <a:spcBef>
                <a:spcPts val="0"/>
              </a:spcBef>
              <a:buClr>
                <a:srgbClr val="000000"/>
              </a:buClr>
              <a:buSzPct val="100000"/>
              <a:buFont typeface="Georgia"/>
              <a:buNone/>
            </a:pPr>
            <a:r>
              <a:rPr lang="en" sz="1100">
                <a:solidFill>
                  <a:srgbClr val="000000"/>
                </a:solidFill>
              </a:rPr>
              <a:t>		 				</a:t>
            </a:r>
          </a:p>
          <a:p>
            <a:pPr lvl="0" rtl="0">
              <a:spcBef>
                <a:spcPts val="0"/>
              </a:spcBef>
              <a:buClr>
                <a:srgbClr val="000000"/>
              </a:buClr>
              <a:buSzPct val="100000"/>
              <a:buFont typeface="Arial"/>
              <a:buNone/>
            </a:pPr>
            <a:r>
              <a:rPr lang="en" sz="1100">
                <a:solidFill>
                  <a:srgbClr val="000000"/>
                </a:solidFill>
              </a:rPr>
              <a:t>			</a:t>
            </a:r>
          </a:p>
          <a:p>
            <a:pPr lvl="0" rtl="0">
              <a:spcBef>
                <a:spcPts val="0"/>
              </a:spcBef>
              <a:buClr>
                <a:srgbClr val="000000"/>
              </a:buClr>
              <a:buSzPct val="100000"/>
              <a:buFont typeface="Arial"/>
              <a:buNone/>
            </a:pPr>
            <a:r>
              <a:rPr lang="en" sz="1100">
                <a:solidFill>
                  <a:srgbClr val="000000"/>
                </a:solidFill>
              </a:rPr>
              <a:t>		</a:t>
            </a:r>
          </a:p>
          <a:p>
            <a:pPr lvl="0" rtl="0">
              <a:lnSpc>
                <a:spcPct val="134400"/>
              </a:lnSpc>
              <a:spcBef>
                <a:spcPts val="0"/>
              </a:spcBef>
              <a:spcAft>
                <a:spcPts val="800"/>
              </a:spcAft>
              <a:buClr>
                <a:schemeClr val="dk1"/>
              </a:buClr>
              <a:buFont typeface="Arial"/>
              <a:buNone/>
            </a:pPr>
            <a:endParaRPr sz="1100">
              <a:solidFill>
                <a:srgbClr val="333333"/>
              </a:solidFill>
            </a:endParaRPr>
          </a:p>
          <a:p>
            <a:pPr>
              <a:spcBef>
                <a:spcPts val="0"/>
              </a:spcBef>
              <a:buNone/>
            </a:pPr>
            <a:endParaRPr sz="2400">
              <a:latin typeface="Georgia"/>
              <a:ea typeface="Georgia"/>
              <a:cs typeface="Georgia"/>
              <a:sym typeface="Georgia"/>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177051"/>
            <a:ext cx="8229600" cy="578700"/>
          </a:xfrm>
          <a:prstGeom prst="rect">
            <a:avLst/>
          </a:prstGeom>
        </p:spPr>
        <p:txBody>
          <a:bodyPr lIns="91425" tIns="91425" rIns="91425" bIns="91425" anchor="b" anchorCtr="0">
            <a:noAutofit/>
          </a:bodyPr>
          <a:lstStyle/>
          <a:p>
            <a:pPr algn="ctr">
              <a:spcBef>
                <a:spcPts val="0"/>
              </a:spcBef>
              <a:buNone/>
            </a:pPr>
            <a:r>
              <a:rPr lang="en" sz="2400">
                <a:latin typeface="Georgia"/>
                <a:ea typeface="Georgia"/>
                <a:cs typeface="Georgia"/>
                <a:sym typeface="Georgia"/>
              </a:rPr>
              <a:t>Corporate Policies-Starbucks</a:t>
            </a:r>
          </a:p>
        </p:txBody>
      </p:sp>
      <p:sp>
        <p:nvSpPr>
          <p:cNvPr id="65" name="Shape 65"/>
          <p:cNvSpPr txBox="1"/>
          <p:nvPr/>
        </p:nvSpPr>
        <p:spPr>
          <a:xfrm>
            <a:off x="382025" y="829300"/>
            <a:ext cx="8304900" cy="40068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r>
              <a:rPr lang="en" sz="2400">
                <a:latin typeface="Georgia"/>
                <a:ea typeface="Georgia"/>
                <a:cs typeface="Georgia"/>
                <a:sym typeface="Georgia"/>
              </a:rPr>
              <a:t>Among supporting government laws and regulations Starbucks supports:</a:t>
            </a:r>
          </a:p>
          <a:p>
            <a:pPr lvl="0" rtl="0">
              <a:lnSpc>
                <a:spcPct val="115000"/>
              </a:lnSpc>
              <a:spcBef>
                <a:spcPts val="0"/>
              </a:spcBef>
              <a:buNone/>
            </a:pPr>
            <a:endParaRPr>
              <a:latin typeface="Georgia"/>
              <a:ea typeface="Georgia"/>
              <a:cs typeface="Georgia"/>
              <a:sym typeface="Georgia"/>
            </a:endParaRPr>
          </a:p>
          <a:p>
            <a:pPr marL="457200" lvl="0" indent="-342900" rtl="0">
              <a:lnSpc>
                <a:spcPct val="150000"/>
              </a:lnSpc>
              <a:spcBef>
                <a:spcPts val="0"/>
              </a:spcBef>
              <a:buClr>
                <a:srgbClr val="000000"/>
              </a:buClr>
              <a:buSzPct val="100000"/>
              <a:buFont typeface="Georgia"/>
              <a:buChar char="●"/>
            </a:pPr>
            <a:r>
              <a:rPr lang="en" sz="1800">
                <a:latin typeface="Georgia"/>
                <a:ea typeface="Georgia"/>
                <a:cs typeface="Georgia"/>
                <a:sym typeface="Georgia"/>
              </a:rPr>
              <a:t>Prohibits all forms of labor in the workplace that is harmful to children. </a:t>
            </a:r>
          </a:p>
          <a:p>
            <a:pPr marL="457200" lvl="0" indent="-342900" rtl="0">
              <a:lnSpc>
                <a:spcPct val="150000"/>
              </a:lnSpc>
              <a:spcBef>
                <a:spcPts val="0"/>
              </a:spcBef>
              <a:buClr>
                <a:srgbClr val="000000"/>
              </a:buClr>
              <a:buSzPct val="100000"/>
              <a:buFont typeface="Georgia"/>
              <a:buChar char="●"/>
            </a:pPr>
            <a:r>
              <a:rPr lang="en" sz="1800">
                <a:latin typeface="Georgia"/>
                <a:ea typeface="Georgia"/>
                <a:cs typeface="Georgia"/>
                <a:sym typeface="Georgia"/>
              </a:rPr>
              <a:t>Prohibits forced labor for any employees. </a:t>
            </a:r>
          </a:p>
          <a:p>
            <a:pPr marL="457200" lvl="0" indent="-342900" rtl="0">
              <a:lnSpc>
                <a:spcPct val="150000"/>
              </a:lnSpc>
              <a:spcBef>
                <a:spcPts val="0"/>
              </a:spcBef>
              <a:buClr>
                <a:srgbClr val="000000"/>
              </a:buClr>
              <a:buSzPct val="100000"/>
              <a:buFont typeface="Georgia"/>
              <a:buChar char="●"/>
            </a:pPr>
            <a:r>
              <a:rPr lang="en" sz="1800">
                <a:latin typeface="Georgia"/>
                <a:ea typeface="Georgia"/>
                <a:cs typeface="Georgia"/>
                <a:sym typeface="Georgia"/>
              </a:rPr>
              <a:t>Employees must immediately report any conduct engaged in or endured by a Starbucks partner.</a:t>
            </a:r>
          </a:p>
          <a:p>
            <a:pPr marL="457200" lvl="0" indent="-342900" rtl="0">
              <a:lnSpc>
                <a:spcPct val="150000"/>
              </a:lnSpc>
              <a:spcBef>
                <a:spcPts val="0"/>
              </a:spcBef>
              <a:buClr>
                <a:srgbClr val="000000"/>
              </a:buClr>
              <a:buSzPct val="100000"/>
              <a:buFont typeface="Georgia"/>
              <a:buChar char="●"/>
            </a:pPr>
            <a:r>
              <a:rPr lang="en" sz="1800">
                <a:latin typeface="Georgia"/>
                <a:ea typeface="Georgia"/>
                <a:cs typeface="Georgia"/>
                <a:sym typeface="Georgia"/>
              </a:rPr>
              <a:t>The entire store must be routinely checked each day for good sanitation and hygiene. Employees with this responsibility must get payed for all of the time spent doing it. </a:t>
            </a:r>
          </a:p>
          <a:p>
            <a:pPr marL="457200" lvl="0" indent="-228600" rtl="0">
              <a:lnSpc>
                <a:spcPct val="115000"/>
              </a:lnSpc>
              <a:spcBef>
                <a:spcPts val="0"/>
              </a:spcBef>
              <a:buSzPct val="100000"/>
              <a:buNone/>
            </a:pPr>
            <a:r>
              <a:rPr lang="en" sz="1100">
                <a:solidFill>
                  <a:schemeClr val="dk1"/>
                </a:solidFill>
              </a:rPr>
              <a:t>		</a:t>
            </a:r>
          </a:p>
          <a:p>
            <a:pPr lvl="0" rtl="0">
              <a:lnSpc>
                <a:spcPct val="115000"/>
              </a:lnSpc>
              <a:spcBef>
                <a:spcPts val="0"/>
              </a:spcBef>
              <a:buNone/>
            </a:pPr>
            <a:r>
              <a:rPr lang="en" sz="1100">
                <a:solidFill>
                  <a:schemeClr val="dk1"/>
                </a:solidFill>
              </a:rPr>
              <a:t>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4692275" y="1200250"/>
            <a:ext cx="3994500" cy="3725699"/>
          </a:xfrm>
          <a:prstGeom prst="rect">
            <a:avLst/>
          </a:prstGeom>
        </p:spPr>
        <p:txBody>
          <a:bodyPr lIns="91425" tIns="91425" rIns="91425" bIns="91425" anchor="t" anchorCtr="0">
            <a:noAutofit/>
          </a:bodyPr>
          <a:lstStyle/>
          <a:p>
            <a:pPr rtl="0">
              <a:spcBef>
                <a:spcPts val="0"/>
              </a:spcBef>
              <a:buNone/>
            </a:pPr>
            <a:r>
              <a:rPr lang="en">
                <a:latin typeface="Georgia"/>
                <a:ea typeface="Georgia"/>
                <a:cs typeface="Georgia"/>
                <a:sym typeface="Georgia"/>
              </a:rPr>
              <a:t>Dunkin Donuts</a:t>
            </a:r>
          </a:p>
          <a:p>
            <a:pPr marL="457200" lvl="0" indent="-342900" rtl="0">
              <a:spcBef>
                <a:spcPts val="0"/>
              </a:spcBef>
              <a:buClr>
                <a:schemeClr val="dk1"/>
              </a:buClr>
              <a:buSzPct val="100000"/>
              <a:buFont typeface="Arial"/>
              <a:buChar char="●"/>
            </a:pPr>
            <a:r>
              <a:rPr lang="en" sz="1800">
                <a:latin typeface="Georgia"/>
                <a:ea typeface="Georgia"/>
                <a:cs typeface="Georgia"/>
                <a:sym typeface="Georgia"/>
              </a:rPr>
              <a:t>Serious</a:t>
            </a:r>
          </a:p>
          <a:p>
            <a:pPr marL="457200" lvl="0" indent="-342900" rtl="0">
              <a:spcBef>
                <a:spcPts val="0"/>
              </a:spcBef>
              <a:buClr>
                <a:schemeClr val="dk1"/>
              </a:buClr>
              <a:buSzPct val="100000"/>
              <a:buFont typeface="Arial"/>
              <a:buChar char="●"/>
            </a:pPr>
            <a:r>
              <a:rPr lang="en" sz="1800">
                <a:latin typeface="Georgia"/>
                <a:ea typeface="Georgia"/>
                <a:cs typeface="Georgia"/>
                <a:sym typeface="Georgia"/>
              </a:rPr>
              <a:t>Task-Force like staff management</a:t>
            </a:r>
          </a:p>
          <a:p>
            <a:pPr marL="457200" lvl="0" indent="-342900">
              <a:spcBef>
                <a:spcPts val="0"/>
              </a:spcBef>
              <a:buClr>
                <a:schemeClr val="dk1"/>
              </a:buClr>
              <a:buSzPct val="100000"/>
              <a:buFont typeface="Arial"/>
              <a:buChar char="●"/>
            </a:pPr>
            <a:r>
              <a:rPr lang="en" sz="1800">
                <a:latin typeface="Georgia"/>
                <a:ea typeface="Georgia"/>
                <a:cs typeface="Georgia"/>
                <a:sym typeface="Georgia"/>
              </a:rPr>
              <a:t>Speed is key </a:t>
            </a:r>
          </a:p>
        </p:txBody>
      </p:sp>
      <p:sp>
        <p:nvSpPr>
          <p:cNvPr id="71" name="Shape 7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latin typeface="Georgia"/>
                <a:ea typeface="Georgia"/>
                <a:cs typeface="Georgia"/>
                <a:sym typeface="Georgia"/>
              </a:rPr>
              <a:t>Corporate Culture</a:t>
            </a:r>
          </a:p>
        </p:txBody>
      </p:sp>
      <p:sp>
        <p:nvSpPr>
          <p:cNvPr id="72" name="Shape 72"/>
          <p:cNvSpPr txBox="1">
            <a:spLocks noGrp="1"/>
          </p:cNvSpPr>
          <p:nvPr>
            <p:ph type="body" idx="2"/>
          </p:nvPr>
        </p:nvSpPr>
        <p:spPr>
          <a:xfrm>
            <a:off x="457200" y="1200250"/>
            <a:ext cx="3994500" cy="3725699"/>
          </a:xfrm>
          <a:prstGeom prst="rect">
            <a:avLst/>
          </a:prstGeom>
        </p:spPr>
        <p:txBody>
          <a:bodyPr lIns="91425" tIns="91425" rIns="91425" bIns="91425" anchor="t" anchorCtr="0">
            <a:noAutofit/>
          </a:bodyPr>
          <a:lstStyle/>
          <a:p>
            <a:pPr lvl="0" rtl="0">
              <a:spcBef>
                <a:spcPts val="0"/>
              </a:spcBef>
              <a:buNone/>
            </a:pPr>
            <a:r>
              <a:rPr lang="en">
                <a:latin typeface="Georgia"/>
                <a:ea typeface="Georgia"/>
                <a:cs typeface="Georgia"/>
                <a:sym typeface="Georgia"/>
              </a:rPr>
              <a:t>Starbucks</a:t>
            </a:r>
          </a:p>
          <a:p>
            <a:pPr marL="457200" lvl="0" indent="-342900" rtl="0">
              <a:spcBef>
                <a:spcPts val="0"/>
              </a:spcBef>
              <a:buClr>
                <a:srgbClr val="000000"/>
              </a:buClr>
              <a:buSzPct val="100000"/>
              <a:buFont typeface="Arial"/>
              <a:buChar char="●"/>
            </a:pPr>
            <a:r>
              <a:rPr lang="en" sz="1800">
                <a:solidFill>
                  <a:srgbClr val="000000"/>
                </a:solidFill>
              </a:rPr>
              <a:t>Energetic</a:t>
            </a:r>
          </a:p>
          <a:p>
            <a:pPr marL="457200" lvl="0" indent="-342900" rtl="0">
              <a:spcBef>
                <a:spcPts val="0"/>
              </a:spcBef>
              <a:buClr>
                <a:srgbClr val="000000"/>
              </a:buClr>
              <a:buSzPct val="100000"/>
              <a:buFont typeface="Arial"/>
              <a:buChar char="●"/>
            </a:pPr>
            <a:r>
              <a:rPr lang="en" sz="1800">
                <a:solidFill>
                  <a:srgbClr val="000000"/>
                </a:solidFill>
              </a:rPr>
              <a:t>“Trendy”</a:t>
            </a:r>
          </a:p>
          <a:p>
            <a:pPr marL="457200" lvl="0" indent="-342900" rtl="0">
              <a:spcBef>
                <a:spcPts val="0"/>
              </a:spcBef>
              <a:buClr>
                <a:srgbClr val="000000"/>
              </a:buClr>
              <a:buSzPct val="100000"/>
              <a:buFont typeface="Arial"/>
              <a:buChar char="●"/>
            </a:pPr>
            <a:r>
              <a:rPr lang="en" sz="1800">
                <a:solidFill>
                  <a:srgbClr val="000000"/>
                </a:solidFill>
              </a:rPr>
              <a:t>Focused on connecting with customers</a:t>
            </a:r>
          </a:p>
          <a:p>
            <a:pPr marL="457200" lvl="0" indent="-342900" rtl="0">
              <a:spcBef>
                <a:spcPts val="0"/>
              </a:spcBef>
              <a:buClr>
                <a:srgbClr val="000000"/>
              </a:buClr>
              <a:buSzPct val="100000"/>
              <a:buFont typeface="Arial"/>
              <a:buChar char="●"/>
            </a:pPr>
            <a:r>
              <a:rPr lang="en" sz="1800">
                <a:solidFill>
                  <a:srgbClr val="000000"/>
                </a:solidFill>
              </a:rPr>
              <a:t>Very cohesive staff </a:t>
            </a:r>
          </a:p>
          <a:p>
            <a:pPr marL="914400" lvl="1" indent="-342900" rtl="0">
              <a:spcBef>
                <a:spcPts val="0"/>
              </a:spcBef>
              <a:buClr>
                <a:srgbClr val="000000"/>
              </a:buClr>
              <a:buSzPct val="100000"/>
              <a:buFont typeface="Courier New"/>
              <a:buChar char="o"/>
            </a:pPr>
            <a:r>
              <a:rPr lang="en" sz="1800">
                <a:solidFill>
                  <a:srgbClr val="000000"/>
                </a:solidFill>
              </a:rPr>
              <a:t>bonded over company lingo and customer stories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solidFill>
                  <a:srgbClr val="000000"/>
                </a:solidFill>
                <a:latin typeface="Georgia"/>
                <a:ea typeface="Georgia"/>
                <a:cs typeface="Georgia"/>
                <a:sym typeface="Georgia"/>
              </a:rPr>
              <a:t>Trends: Going Green</a:t>
            </a:r>
          </a:p>
        </p:txBody>
      </p:sp>
      <p:sp>
        <p:nvSpPr>
          <p:cNvPr id="78" name="Shape 78"/>
          <p:cNvSpPr txBox="1">
            <a:spLocks noGrp="1"/>
          </p:cNvSpPr>
          <p:nvPr>
            <p:ph type="body" idx="1"/>
          </p:nvPr>
        </p:nvSpPr>
        <p:spPr>
          <a:xfrm>
            <a:off x="457200" y="1200150"/>
            <a:ext cx="3994500" cy="3725699"/>
          </a:xfrm>
          <a:prstGeom prst="rect">
            <a:avLst/>
          </a:prstGeom>
        </p:spPr>
        <p:txBody>
          <a:bodyPr lIns="91425" tIns="91425" rIns="91425" bIns="91425" anchor="t" anchorCtr="0">
            <a:noAutofit/>
          </a:bodyPr>
          <a:lstStyle/>
          <a:p>
            <a:pPr rtl="0">
              <a:spcBef>
                <a:spcPts val="0"/>
              </a:spcBef>
              <a:buNone/>
            </a:pPr>
            <a:r>
              <a:rPr lang="en" sz="2400">
                <a:solidFill>
                  <a:srgbClr val="000000"/>
                </a:solidFill>
                <a:latin typeface="Georgia"/>
                <a:ea typeface="Georgia"/>
                <a:cs typeface="Georgia"/>
                <a:sym typeface="Georgia"/>
              </a:rPr>
              <a:t>Starbucks:</a:t>
            </a:r>
          </a:p>
          <a:p>
            <a:pPr marL="457200" lvl="0" indent="-342900" rtl="0">
              <a:spcBef>
                <a:spcPts val="0"/>
              </a:spcBef>
              <a:buClr>
                <a:srgbClr val="000000"/>
              </a:buClr>
              <a:buSzPct val="100000"/>
              <a:buFont typeface="Georgia"/>
              <a:buChar char="●"/>
            </a:pPr>
            <a:r>
              <a:rPr lang="en" sz="1800">
                <a:solidFill>
                  <a:srgbClr val="000000"/>
                </a:solidFill>
                <a:latin typeface="Georgia"/>
                <a:ea typeface="Georgia"/>
                <a:cs typeface="Georgia"/>
                <a:sym typeface="Georgia"/>
              </a:rPr>
              <a:t>Use climate smart practices at their farms</a:t>
            </a:r>
          </a:p>
          <a:p>
            <a:pPr marL="457200" lvl="0" indent="-342900" rtl="0">
              <a:spcBef>
                <a:spcPts val="0"/>
              </a:spcBef>
              <a:buClr>
                <a:srgbClr val="000000"/>
              </a:buClr>
              <a:buSzPct val="100000"/>
              <a:buFont typeface="Georgia"/>
              <a:buChar char="●"/>
            </a:pPr>
            <a:r>
              <a:rPr lang="en" sz="1800">
                <a:solidFill>
                  <a:srgbClr val="000000"/>
                </a:solidFill>
                <a:latin typeface="Georgia"/>
                <a:ea typeface="Georgia"/>
                <a:cs typeface="Georgia"/>
                <a:sym typeface="Georgia"/>
              </a:rPr>
              <a:t>Reduced water consumption 23% over past seven years</a:t>
            </a:r>
          </a:p>
          <a:p>
            <a:pPr marL="457200" lvl="0" indent="-342900" rtl="0">
              <a:spcBef>
                <a:spcPts val="0"/>
              </a:spcBef>
              <a:buClr>
                <a:srgbClr val="000000"/>
              </a:buClr>
              <a:buSzPct val="100000"/>
              <a:buFont typeface="Georgia"/>
              <a:buChar char="●"/>
            </a:pPr>
            <a:r>
              <a:rPr lang="en" sz="1800">
                <a:solidFill>
                  <a:srgbClr val="000000"/>
                </a:solidFill>
                <a:latin typeface="Georgia"/>
                <a:ea typeface="Georgia"/>
                <a:cs typeface="Georgia"/>
                <a:sym typeface="Georgia"/>
              </a:rPr>
              <a:t>Installed energy management systems in stores</a:t>
            </a:r>
          </a:p>
          <a:p>
            <a:pPr marL="457200" lvl="0" indent="-342900" rtl="0">
              <a:spcBef>
                <a:spcPts val="0"/>
              </a:spcBef>
              <a:buClr>
                <a:srgbClr val="000000"/>
              </a:buClr>
              <a:buSzPct val="100000"/>
              <a:buFont typeface="Georgia"/>
              <a:buChar char="●"/>
            </a:pPr>
            <a:r>
              <a:rPr lang="en" sz="1800">
                <a:solidFill>
                  <a:srgbClr val="000000"/>
                </a:solidFill>
                <a:latin typeface="Georgia"/>
                <a:ea typeface="Georgia"/>
                <a:cs typeface="Georgia"/>
                <a:sym typeface="Georgia"/>
              </a:rPr>
              <a:t>Has a reusable cup program</a:t>
            </a:r>
          </a:p>
          <a:p>
            <a:pPr rtl="0">
              <a:spcBef>
                <a:spcPts val="0"/>
              </a:spcBef>
              <a:buNone/>
            </a:pPr>
            <a:endParaRPr/>
          </a:p>
        </p:txBody>
      </p:sp>
      <p:sp>
        <p:nvSpPr>
          <p:cNvPr id="79" name="Shape 79"/>
          <p:cNvSpPr txBox="1">
            <a:spLocks noGrp="1"/>
          </p:cNvSpPr>
          <p:nvPr>
            <p:ph type="body" idx="2"/>
          </p:nvPr>
        </p:nvSpPr>
        <p:spPr>
          <a:xfrm>
            <a:off x="4753423" y="1200150"/>
            <a:ext cx="3994500" cy="3725699"/>
          </a:xfrm>
          <a:prstGeom prst="rect">
            <a:avLst/>
          </a:prstGeom>
        </p:spPr>
        <p:txBody>
          <a:bodyPr lIns="91425" tIns="91425" rIns="91425" bIns="91425" anchor="t" anchorCtr="0">
            <a:noAutofit/>
          </a:bodyPr>
          <a:lstStyle/>
          <a:p>
            <a:pPr rtl="0">
              <a:spcBef>
                <a:spcPts val="0"/>
              </a:spcBef>
              <a:buNone/>
            </a:pPr>
            <a:r>
              <a:rPr lang="en" sz="2400">
                <a:solidFill>
                  <a:srgbClr val="000000"/>
                </a:solidFill>
                <a:latin typeface="Georgia"/>
                <a:ea typeface="Georgia"/>
                <a:cs typeface="Georgia"/>
                <a:sym typeface="Georgia"/>
              </a:rPr>
              <a:t>Dunkin Donuts:</a:t>
            </a:r>
          </a:p>
          <a:p>
            <a:pPr marL="457200" lvl="0" indent="-342900" rtl="0">
              <a:spcBef>
                <a:spcPts val="0"/>
              </a:spcBef>
              <a:buClr>
                <a:srgbClr val="000000"/>
              </a:buClr>
              <a:buSzPct val="100000"/>
              <a:buFont typeface="Arial"/>
              <a:buChar char="●"/>
            </a:pPr>
            <a:r>
              <a:rPr lang="en" sz="1800">
                <a:solidFill>
                  <a:srgbClr val="000000"/>
                </a:solidFill>
                <a:latin typeface="Georgia"/>
                <a:ea typeface="Georgia"/>
                <a:cs typeface="Georgia"/>
                <a:sym typeface="Georgia"/>
              </a:rPr>
              <a:t>Gives coffee grounds to local farmers</a:t>
            </a:r>
          </a:p>
          <a:p>
            <a:pPr marL="457200" lvl="0" indent="-342900" rtl="0">
              <a:spcBef>
                <a:spcPts val="0"/>
              </a:spcBef>
              <a:buClr>
                <a:srgbClr val="000000"/>
              </a:buClr>
              <a:buSzPct val="100000"/>
              <a:buFont typeface="Arial"/>
              <a:buChar char="●"/>
            </a:pPr>
            <a:r>
              <a:rPr lang="en" sz="1800">
                <a:solidFill>
                  <a:srgbClr val="000000"/>
                </a:solidFill>
                <a:latin typeface="Georgia"/>
                <a:ea typeface="Georgia"/>
                <a:cs typeface="Georgia"/>
                <a:sym typeface="Georgia"/>
              </a:rPr>
              <a:t>Uses low flow plumbing fixtures</a:t>
            </a:r>
          </a:p>
          <a:p>
            <a:pPr marL="457200" lvl="0" indent="-342900" rtl="0">
              <a:spcBef>
                <a:spcPts val="0"/>
              </a:spcBef>
              <a:buClr>
                <a:srgbClr val="000000"/>
              </a:buClr>
              <a:buSzPct val="100000"/>
              <a:buFont typeface="Arial"/>
              <a:buChar char="●"/>
            </a:pPr>
            <a:r>
              <a:rPr lang="en" sz="1800">
                <a:solidFill>
                  <a:srgbClr val="000000"/>
                </a:solidFill>
                <a:latin typeface="Georgia"/>
                <a:ea typeface="Georgia"/>
                <a:cs typeface="Georgia"/>
                <a:sym typeface="Georgia"/>
              </a:rPr>
              <a:t>Installed sophisticated energy monitor systems in stores</a:t>
            </a:r>
          </a:p>
          <a:p>
            <a:pPr marL="457200" lvl="0" indent="-342900">
              <a:spcBef>
                <a:spcPts val="0"/>
              </a:spcBef>
              <a:buClr>
                <a:srgbClr val="000000"/>
              </a:buClr>
              <a:buSzPct val="100000"/>
              <a:buFont typeface="Arial"/>
              <a:buChar char="●"/>
            </a:pPr>
            <a:r>
              <a:rPr lang="en" sz="1800">
                <a:solidFill>
                  <a:srgbClr val="000000"/>
                </a:solidFill>
                <a:latin typeface="Georgia"/>
                <a:ea typeface="Georgia"/>
                <a:cs typeface="Georgia"/>
                <a:sym typeface="Georgia"/>
              </a:rPr>
              <a:t>Has a reusable cup program</a:t>
            </a: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1290</Words>
  <Application>Microsoft Office PowerPoint</Application>
  <PresentationFormat>On-screen Show (16:9)</PresentationFormat>
  <Paragraphs>161</Paragraphs>
  <Slides>14</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Courier New</vt:lpstr>
      <vt:lpstr>Georgia</vt:lpstr>
      <vt:lpstr>simple-light</vt:lpstr>
      <vt:lpstr>Klinger comments </vt:lpstr>
      <vt:lpstr>PowerPoint Presentation</vt:lpstr>
      <vt:lpstr>Company Overview- Starbucks</vt:lpstr>
      <vt:lpstr>Company Overview- Dunkin Donuts</vt:lpstr>
      <vt:lpstr>PowerPoint Presentation</vt:lpstr>
      <vt:lpstr>Corporate Policies-Dunkin Donuts</vt:lpstr>
      <vt:lpstr>Corporate Policies-Starbucks</vt:lpstr>
      <vt:lpstr>Corporate Culture</vt:lpstr>
      <vt:lpstr>Trends: Going Green</vt:lpstr>
      <vt:lpstr>Trends: Online Stores</vt:lpstr>
      <vt:lpstr>Trends: Store Rewards Card</vt:lpstr>
      <vt:lpstr>Manager Summary</vt:lpstr>
      <vt:lpstr>Manager Evaluation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Klinger comments </dc:title>
  <cp:lastModifiedBy>Klinger, Bill</cp:lastModifiedBy>
  <cp:revision>4</cp:revision>
  <dcterms:modified xsi:type="dcterms:W3CDTF">2023-12-25T17:40:26Z</dcterms:modified>
</cp:coreProperties>
</file>